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8" r:id="rId1"/>
    <p:sldMasterId id="2147483749"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embeddedFontLst>
    <p:embeddedFont>
      <p:font typeface="Roboto" panose="02000000000000000000" pitchFamily="2" charset="0"/>
      <p:regular r:id="rId52"/>
      <p:bold r:id="rId53"/>
      <p:italic r:id="rId54"/>
      <p:boldItalic r:id="rId55"/>
    </p:embeddedFont>
    <p:embeddedFont>
      <p:font typeface="Roboto Light" panose="02000000000000000000" pitchFamily="2" charset="0"/>
      <p:regular r:id="rId56"/>
      <p:bold r:id="rId57"/>
      <p:italic r:id="rId58"/>
      <p:boldItalic r:id="rId59"/>
    </p:embeddedFont>
    <p:embeddedFont>
      <p:font typeface="Roboto Medium" panose="02000000000000000000" pitchFamily="2" charset="0"/>
      <p:regular r:id="rId60"/>
      <p:bold r:id="rId61"/>
      <p:italic r:id="rId62"/>
      <p:boldItalic r:id="rId63"/>
    </p:embeddedFont>
    <p:embeddedFont>
      <p:font typeface="Roboto Mono" pitchFamily="2" charset="0"/>
      <p:regular r:id="rId64"/>
      <p:bold r:id="rId65"/>
      <p:italic r:id="rId66"/>
      <p:boldItalic r:id="rId67"/>
    </p:embeddedFont>
    <p:embeddedFont>
      <p:font typeface="Roboto Mono Medium" pitchFamily="2" charset="0"/>
      <p:regular r:id="rId68"/>
      <p:bold r:id="rId69"/>
      <p:italic r:id="rId70"/>
      <p:boldItalic r:id="rId71"/>
    </p:embeddedFont>
    <p:embeddedFont>
      <p:font typeface="Roboto Thin"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5a4750a4ed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5a4750a4ed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5a4750a4ed_0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5a4750a4ed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5a4750a4ed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5a4750a4e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5a4750a4e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5a4750a4e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5a4750a4ed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5a4750a4e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5a4750a4e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5a4750a4e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5a4750a4e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5a4750a4e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5a4750a4e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5a4750a4e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5a4750a4e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5a4750a4e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5a4750a4ed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5a4750a4e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5a4750a4ed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5a4750a4ed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5a4750a4ed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5a4750a4e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5a4750a4e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5a4750a4e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5a4750a4ed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5a4750a4e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5a4750a4ed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5a4750a4e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5a4750a4ed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5a4750a4e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5a4750a4ed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5a4750a4e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5a4750a4ed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5a4750a4e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5a4750a4ed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5a4750a4e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5a4750a4ed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5a4750a4ed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5a4750a4ed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5a4750a4ed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529ced8eb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529ced8eb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5a4750a4ed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5a4750a4ed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5a4750a4ed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5a4750a4e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g5a4750a4ed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7" name="Google Shape;2297;g5a4750a4ed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5a4750a4ed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5a4750a4e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5a4750a4ed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5a4750a4ed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5a4750a4ed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5a4750a4ed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5a4750a4ed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5a4750a4e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5a4750a4ed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5a4750a4ed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5a4750a4ed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5a4750a4ed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5a4750a4ed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5a4750a4ed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59d63fdb6b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59d63fdb6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5a4750a4ed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5a4750a4ed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5a4750a4ed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5a4750a4ed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5a4750a4ed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9" name="Google Shape;2379;g5a4750a4e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5a4750a4ed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5a4750a4ed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5a4750a4ed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5" name="Google Shape;2395;g5a4750a4ed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5a4750a4ed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5a4750a4ed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5a4750a4ed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5a4750a4ed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Google Shape;2415;g5a4750a4ed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6" name="Google Shape;2416;g5a4750a4ed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5a4750a4ed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 name="Google Shape;2424;g5a4750a4ed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5a5e323d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5a5e323d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52254a76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52254a76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5a4750a4e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5a4750a4e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59d63fd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59d63fdb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5a4750a4ed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5a4750a4ed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3" name="Google Shape;1023;p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2" name="Google Shape;1032;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3" name="Google Shape;1033;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6" name="Google Shape;1056;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9" name="Google Shape;1059;p5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1" name="Google Shape;1061;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5" name="Google Shape;1065;p5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6" name="Google Shape;1066;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1" name="Google Shape;107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4" name="Google Shape;107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5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8" name="Google Shape;1078;p6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0" name="Google Shape;1080;p6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4" name="Google Shape;108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5" name="Google Shape;1085;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9" name="Google Shape;1089;p6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0" name="Google Shape;1090;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1" name="Google Shape;1091;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9" name="Google Shape;1099;p6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0" name="Google Shape;1100;p6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6" name="Google Shape;110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8" name="Google Shape;110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0" name="Google Shape;111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4" name="Google Shape;111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6" name="Google Shape;1116;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7" name="Google Shape;1117;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19" name="Google Shape;1119;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0" name="Google Shape;1120;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0" name="Google Shape;113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1" name="Google Shape;1131;p6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2"/>
        <p:cNvGrpSpPr/>
        <p:nvPr/>
      </p:nvGrpSpPr>
      <p:grpSpPr>
        <a:xfrm>
          <a:off x="0" y="0"/>
          <a:ext cx="0" cy="0"/>
          <a:chOff x="0" y="0"/>
          <a:chExt cx="0" cy="0"/>
        </a:xfrm>
      </p:grpSpPr>
      <p:sp>
        <p:nvSpPr>
          <p:cNvPr id="1133" name="Google Shape;1133;p6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6" name="Google Shape;1136;p6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7" name="Google Shape;1137;p6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9" name="Google Shape;1139;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1" name="Google Shape;1141;p6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1" name="Google Shape;1151;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3"/>
        <p:cNvGrpSpPr/>
        <p:nvPr/>
      </p:nvGrpSpPr>
      <p:grpSpPr>
        <a:xfrm>
          <a:off x="0" y="0"/>
          <a:ext cx="0" cy="0"/>
          <a:chOff x="0" y="0"/>
          <a:chExt cx="0" cy="0"/>
        </a:xfrm>
      </p:grpSpPr>
      <p:sp>
        <p:nvSpPr>
          <p:cNvPr id="1154" name="Google Shape;1154;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5" name="Google Shape;115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7" name="Google Shape;1157;p6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8" name="Google Shape;1158;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0" name="Google Shape;1160;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2" name="Google Shape;1162;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0" name="Google Shape;1170;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6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6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6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6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4" name="Google Shape;1194;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7" name="Google Shape;1197;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7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6" name="Google Shape;122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7" name="Google Shape;122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29" name="Google Shape;122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7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7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3" name="Google Shape;12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6" name="Google Shape;1266;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1" name="Google Shape;1271;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7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0" name="Google Shape;1300;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1" name="Google Shape;130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3" name="Google Shape;1303;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7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8"/>
        <p:cNvGrpSpPr/>
        <p:nvPr/>
      </p:nvGrpSpPr>
      <p:grpSpPr>
        <a:xfrm>
          <a:off x="0" y="0"/>
          <a:ext cx="0" cy="0"/>
          <a:chOff x="0" y="0"/>
          <a:chExt cx="0" cy="0"/>
        </a:xfrm>
      </p:grpSpPr>
      <p:sp>
        <p:nvSpPr>
          <p:cNvPr id="1339" name="Google Shape;133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1" name="Google Shape;134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2" name="Google Shape;134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5"/>
        <p:cNvGrpSpPr/>
        <p:nvPr/>
      </p:nvGrpSpPr>
      <p:grpSpPr>
        <a:xfrm>
          <a:off x="0" y="0"/>
          <a:ext cx="0" cy="0"/>
          <a:chOff x="0" y="0"/>
          <a:chExt cx="0" cy="0"/>
        </a:xfrm>
      </p:grpSpPr>
      <p:sp>
        <p:nvSpPr>
          <p:cNvPr id="1386" name="Google Shape;1386;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8" name="Google Shape;1388;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89" name="Google Shape;1389;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1" name="Google Shape;139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2"/>
        <p:cNvGrpSpPr/>
        <p:nvPr/>
      </p:nvGrpSpPr>
      <p:grpSpPr>
        <a:xfrm>
          <a:off x="0" y="0"/>
          <a:ext cx="0" cy="0"/>
          <a:chOff x="0" y="0"/>
          <a:chExt cx="0" cy="0"/>
        </a:xfrm>
      </p:grpSpPr>
      <p:sp>
        <p:nvSpPr>
          <p:cNvPr id="1433" name="Google Shape;143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5" name="Google Shape;143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6" name="Google Shape;1436;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0" name="Google Shape;146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2" name="Google Shape;146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7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7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4"/>
        <p:cNvGrpSpPr/>
        <p:nvPr/>
      </p:nvGrpSpPr>
      <p:grpSpPr>
        <a:xfrm>
          <a:off x="0" y="0"/>
          <a:ext cx="0" cy="0"/>
          <a:chOff x="0" y="0"/>
          <a:chExt cx="0" cy="0"/>
        </a:xfrm>
      </p:grpSpPr>
      <p:sp>
        <p:nvSpPr>
          <p:cNvPr id="1475" name="Google Shape;1475;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6" name="Google Shape;1476;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7" name="Google Shape;1477;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8" name="Google Shape;147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0" name="Google Shape;148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7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8" name="Google Shape;1498;p7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5" name="Google Shape;150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6" name="Google Shape;1506;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8" name="Google Shape;1508;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6" name="Google Shape;1516;p7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5" name="Google Shape;1535;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3" name="Google Shape;1543;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4" name="Google Shape;154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4" name="Google Shape;1554;p8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2" name="Google Shape;156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3" name="Google Shape;156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3" name="Google Shape;1573;p8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1" name="Google Shape;158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2" name="Google Shape;1582;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4" name="Google Shape;1594;p8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8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8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8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3" name="Google Shape;169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4" name="Google Shape;169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7" name="Google Shape;169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9" name="Google Shape;170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9" name="Google Shape;171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0" name="Google Shape;172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2" name="Google Shape;172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4" name="Google Shape;1734;p8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4" name="Google Shape;174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7" name="Google Shape;174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9" name="Google Shape;1759;p9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9" name="Google Shape;176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0" name="Google Shape;177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2" name="Google Shape;177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6" name="Google Shape;1786;p9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7" name="Google Shape;179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0" name="Google Shape;180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4" name="Google Shape;1814;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5" name="Google Shape;182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6" name="Google Shape;1826;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8" name="Google Shape;182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2" name="Google Shape;1842;p9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3" name="Google Shape;1853;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4" name="Google Shape;18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6" name="Google Shape;1856;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0" name="Google Shape;1870;p9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7"/>
        <p:cNvGrpSpPr/>
        <p:nvPr/>
      </p:nvGrpSpPr>
      <p:grpSpPr>
        <a:xfrm>
          <a:off x="0" y="0"/>
          <a:ext cx="0" cy="0"/>
          <a:chOff x="0" y="0"/>
          <a:chExt cx="0" cy="0"/>
        </a:xfrm>
      </p:grpSpPr>
      <p:sp>
        <p:nvSpPr>
          <p:cNvPr id="1878" name="Google Shape;187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0" name="Google Shape;188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0" name="Google Shape;1900;p9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8"/>
        <p:cNvGrpSpPr/>
        <p:nvPr/>
      </p:nvGrpSpPr>
      <p:grpSpPr>
        <a:xfrm>
          <a:off x="0" y="0"/>
          <a:ext cx="0" cy="0"/>
          <a:chOff x="0" y="0"/>
          <a:chExt cx="0" cy="0"/>
        </a:xfrm>
      </p:grpSpPr>
      <p:sp>
        <p:nvSpPr>
          <p:cNvPr id="1909" name="Google Shape;190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1" name="Google Shape;191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2" name="Google Shape;191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4" name="Google Shape;191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1" name="Google Shape;193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39"/>
        <p:cNvGrpSpPr/>
        <p:nvPr/>
      </p:nvGrpSpPr>
      <p:grpSpPr>
        <a:xfrm>
          <a:off x="0" y="0"/>
          <a:ext cx="0" cy="0"/>
          <a:chOff x="0" y="0"/>
          <a:chExt cx="0" cy="0"/>
        </a:xfrm>
      </p:grpSpPr>
      <p:sp>
        <p:nvSpPr>
          <p:cNvPr id="1940" name="Google Shape;194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2" name="Google Shape;194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5" name="Google Shape;194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2" name="Google Shape;1962;p9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0"/>
        <p:cNvGrpSpPr/>
        <p:nvPr/>
      </p:nvGrpSpPr>
      <p:grpSpPr>
        <a:xfrm>
          <a:off x="0" y="0"/>
          <a:ext cx="0" cy="0"/>
          <a:chOff x="0" y="0"/>
          <a:chExt cx="0" cy="0"/>
        </a:xfrm>
      </p:grpSpPr>
      <p:sp>
        <p:nvSpPr>
          <p:cNvPr id="1971" name="Google Shape;197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3" name="Google Shape;197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4" name="Google Shape;197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6" name="Google Shape;197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3" name="Google Shape;1993;p9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3" name="Google Shape;2003;p9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5" name="Google Shape;2005;p9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1" name="Google Shape;201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5"/>
        <p:cNvGrpSpPr/>
        <p:nvPr/>
      </p:nvGrpSpPr>
      <p:grpSpPr>
        <a:xfrm>
          <a:off x="0" y="0"/>
          <a:ext cx="0" cy="0"/>
          <a:chOff x="0" y="0"/>
          <a:chExt cx="0" cy="0"/>
        </a:xfrm>
      </p:grpSpPr>
      <p:sp>
        <p:nvSpPr>
          <p:cNvPr id="2016" name="Google Shape;20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theme" Target="../theme/theme2.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10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GRC Unit, Day 3</a:t>
            </a:r>
            <a:endParaRPr/>
          </a:p>
        </p:txBody>
      </p:sp>
      <p:sp>
        <p:nvSpPr>
          <p:cNvPr id="2030" name="Google Shape;2030;p103"/>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sz="2400"/>
              <a:t>Governance and Compliance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112"/>
          <p:cNvSpPr txBox="1">
            <a:spLocks noGrp="1"/>
          </p:cNvSpPr>
          <p:nvPr>
            <p:ph type="body" idx="1"/>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15000"/>
              </a:lnSpc>
              <a:spcBef>
                <a:spcPts val="300"/>
              </a:spcBef>
              <a:spcAft>
                <a:spcPts val="0"/>
              </a:spcAft>
              <a:buNone/>
            </a:pPr>
            <a:r>
              <a:rPr lang="en">
                <a:solidFill>
                  <a:srgbClr val="24292E"/>
                </a:solidFill>
              </a:rPr>
              <a:t>Organizations use</a:t>
            </a:r>
            <a:r>
              <a:rPr lang="en" b="1">
                <a:solidFill>
                  <a:srgbClr val="980000"/>
                </a:solidFill>
              </a:rPr>
              <a:t> policies </a:t>
            </a:r>
            <a:r>
              <a:rPr lang="en">
                <a:solidFill>
                  <a:srgbClr val="24292E"/>
                </a:solidFill>
              </a:rPr>
              <a:t>to define standards for behavior and operations.</a:t>
            </a:r>
            <a:endParaRPr>
              <a:solidFill>
                <a:srgbClr val="24292E"/>
              </a:solidFill>
            </a:endParaRPr>
          </a:p>
          <a:p>
            <a:pPr marL="0" lvl="0" indent="0" algn="l" rtl="0">
              <a:lnSpc>
                <a:spcPct val="115000"/>
              </a:lnSpc>
              <a:spcBef>
                <a:spcPts val="1200"/>
              </a:spcBef>
              <a:spcAft>
                <a:spcPts val="0"/>
              </a:spcAft>
              <a:buNone/>
            </a:pPr>
            <a:r>
              <a:rPr lang="en">
                <a:solidFill>
                  <a:srgbClr val="24292E"/>
                </a:solidFill>
              </a:rPr>
              <a:t>Each individual policy is just one rule amongst many. In practice, organizations will have many policies to support a given goal. For example, a company must have many security policies in place to protect its data.</a:t>
            </a:r>
            <a:endParaRPr>
              <a:solidFill>
                <a:srgbClr val="24292E"/>
              </a:solidFill>
            </a:endParaRPr>
          </a:p>
          <a:p>
            <a:pPr marL="0" lvl="0" indent="0" algn="l" rtl="0">
              <a:lnSpc>
                <a:spcPct val="115000"/>
              </a:lnSpc>
              <a:spcBef>
                <a:spcPts val="1200"/>
              </a:spcBef>
              <a:spcAft>
                <a:spcPts val="0"/>
              </a:spcAft>
              <a:buNone/>
            </a:pPr>
            <a:r>
              <a:rPr lang="en">
                <a:solidFill>
                  <a:srgbClr val="24292E"/>
                </a:solidFill>
              </a:rPr>
              <a:t>Guidelines for which kinds of policies an organization should have in place are called </a:t>
            </a:r>
            <a:r>
              <a:rPr lang="en">
                <a:solidFill>
                  <a:srgbClr val="980000"/>
                </a:solidFill>
              </a:rPr>
              <a:t>governance frameworks. </a:t>
            </a:r>
            <a:endParaRPr>
              <a:solidFill>
                <a:srgbClr val="980000"/>
              </a:solidFill>
            </a:endParaRPr>
          </a:p>
          <a:p>
            <a:pPr marL="0" lvl="0" indent="0" algn="l" rtl="0">
              <a:lnSpc>
                <a:spcPct val="115000"/>
              </a:lnSpc>
              <a:spcBef>
                <a:spcPts val="1200"/>
              </a:spcBef>
              <a:spcAft>
                <a:spcPts val="0"/>
              </a:spcAft>
              <a:buNone/>
            </a:pPr>
            <a:r>
              <a:rPr lang="en">
                <a:solidFill>
                  <a:srgbClr val="24292E"/>
                </a:solidFill>
              </a:rPr>
              <a:t>Governance frameworks describe which guarantees a company must provide to remain compliant with federal regulations and industry standards.</a:t>
            </a:r>
            <a:endParaRPr>
              <a:solidFill>
                <a:srgbClr val="24292E"/>
              </a:solidFill>
            </a:endParaRPr>
          </a:p>
          <a:p>
            <a:pPr marL="0" lvl="0" indent="0" algn="l" rtl="0">
              <a:lnSpc>
                <a:spcPct val="115000"/>
              </a:lnSpc>
              <a:spcBef>
                <a:spcPts val="1200"/>
              </a:spcBef>
              <a:spcAft>
                <a:spcPts val="1200"/>
              </a:spcAft>
              <a:buNone/>
            </a:pPr>
            <a:r>
              <a:rPr lang="en">
                <a:solidFill>
                  <a:srgbClr val="980000"/>
                </a:solidFill>
              </a:rPr>
              <a:t>Audit</a:t>
            </a:r>
            <a:r>
              <a:rPr lang="en">
                <a:solidFill>
                  <a:srgbClr val="24292E"/>
                </a:solidFill>
              </a:rPr>
              <a:t> is the process of checking whether an organization is </a:t>
            </a:r>
            <a:r>
              <a:rPr lang="en">
                <a:solidFill>
                  <a:srgbClr val="980000"/>
                </a:solidFill>
              </a:rPr>
              <a:t>compliant </a:t>
            </a:r>
            <a:r>
              <a:rPr lang="en">
                <a:solidFill>
                  <a:srgbClr val="24292E"/>
                </a:solidFill>
              </a:rPr>
              <a:t>with a given framework or guideline</a:t>
            </a:r>
            <a:endParaRPr/>
          </a:p>
        </p:txBody>
      </p:sp>
      <p:sp>
        <p:nvSpPr>
          <p:cNvPr id="2107" name="Google Shape;2107;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08" name="Google Shape;2108;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Policy &lt;&gt; Frameworks &lt;&gt; Compliance &lt;&gt; Audits</a:t>
            </a:r>
            <a:endParaRPr/>
          </a:p>
        </p:txBody>
      </p:sp>
      <p:sp>
        <p:nvSpPr>
          <p:cNvPr id="2109" name="Google Shape;2109;p112"/>
          <p:cNvSpPr txBox="1">
            <a:spLocks noGrp="1"/>
          </p:cNvSpPr>
          <p:nvPr>
            <p:ph type="subTitle" idx="2"/>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are they connected? </a:t>
            </a:r>
            <a:endParaRPr/>
          </a:p>
        </p:txBody>
      </p:sp>
      <p:sp>
        <p:nvSpPr>
          <p:cNvPr id="2110" name="Google Shape;2110;p11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2111" name="Google Shape;2111;p11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113"/>
          <p:cNvSpPr txBox="1">
            <a:spLocks noGrp="1"/>
          </p:cNvSpPr>
          <p:nvPr>
            <p:ph type="body" idx="1"/>
          </p:nvPr>
        </p:nvSpPr>
        <p:spPr>
          <a:xfrm>
            <a:off x="0" y="1276450"/>
            <a:ext cx="9144000" cy="3199200"/>
          </a:xfrm>
          <a:prstGeom prst="rect">
            <a:avLst/>
          </a:prstGeom>
        </p:spPr>
        <p:txBody>
          <a:bodyPr spcFirstLastPara="1" wrap="square" lIns="457200" tIns="0" rIns="457200" bIns="914400" anchor="t" anchorCtr="0">
            <a:noAutofit/>
          </a:bodyPr>
          <a:lstStyle/>
          <a:p>
            <a:pPr marL="457200" marR="0" lvl="0" indent="-381000" algn="l" rtl="0">
              <a:lnSpc>
                <a:spcPct val="115000"/>
              </a:lnSpc>
              <a:spcBef>
                <a:spcPts val="300"/>
              </a:spcBef>
              <a:spcAft>
                <a:spcPts val="0"/>
              </a:spcAft>
              <a:buClr>
                <a:srgbClr val="24292E"/>
              </a:buClr>
              <a:buSzPts val="2400"/>
              <a:buFont typeface="Roboto"/>
              <a:buChar char="●"/>
            </a:pPr>
            <a:r>
              <a:rPr lang="en" sz="2400">
                <a:solidFill>
                  <a:srgbClr val="24292E"/>
                </a:solidFill>
              </a:rPr>
              <a:t>Define formal policies for </a:t>
            </a:r>
            <a:r>
              <a:rPr lang="en" sz="2400" i="1">
                <a:solidFill>
                  <a:srgbClr val="24292E"/>
                </a:solidFill>
              </a:rPr>
              <a:t>GeldCorp</a:t>
            </a:r>
            <a:br>
              <a:rPr lang="en" sz="2400" i="1">
                <a:solidFill>
                  <a:srgbClr val="24292E"/>
                </a:solidFill>
              </a:rPr>
            </a:br>
            <a:endParaRPr sz="2400" i="1">
              <a:solidFill>
                <a:srgbClr val="24292E"/>
              </a:solidFill>
            </a:endParaRPr>
          </a:p>
          <a:p>
            <a:pPr marL="457200" marR="0" lvl="0" indent="-381000" algn="l" rtl="0">
              <a:lnSpc>
                <a:spcPct val="115000"/>
              </a:lnSpc>
              <a:spcBef>
                <a:spcPts val="0"/>
              </a:spcBef>
              <a:spcAft>
                <a:spcPts val="0"/>
              </a:spcAft>
              <a:buClr>
                <a:srgbClr val="24292E"/>
              </a:buClr>
              <a:buSzPts val="2400"/>
              <a:buFont typeface="Roboto"/>
              <a:buChar char="●"/>
            </a:pPr>
            <a:r>
              <a:rPr lang="en" sz="2400">
                <a:solidFill>
                  <a:srgbClr val="24292E"/>
                </a:solidFill>
              </a:rPr>
              <a:t>Assess what user data collected by </a:t>
            </a:r>
            <a:r>
              <a:rPr lang="en" sz="2400" i="1">
                <a:solidFill>
                  <a:srgbClr val="24292E"/>
                </a:solidFill>
              </a:rPr>
              <a:t>GeldCorp</a:t>
            </a:r>
            <a:r>
              <a:rPr lang="en" sz="2400">
                <a:solidFill>
                  <a:srgbClr val="24292E"/>
                </a:solidFill>
              </a:rPr>
              <a:t> is subject to GDPR and PCI</a:t>
            </a:r>
            <a:br>
              <a:rPr lang="en" sz="2400">
                <a:solidFill>
                  <a:srgbClr val="24292E"/>
                </a:solidFill>
              </a:rPr>
            </a:br>
            <a:endParaRPr sz="2400">
              <a:solidFill>
                <a:srgbClr val="24292E"/>
              </a:solidFill>
            </a:endParaRPr>
          </a:p>
          <a:p>
            <a:pPr marL="457200" marR="0" lvl="0" indent="-381000" algn="l" rtl="0">
              <a:lnSpc>
                <a:spcPct val="115000"/>
              </a:lnSpc>
              <a:spcBef>
                <a:spcPts val="0"/>
              </a:spcBef>
              <a:spcAft>
                <a:spcPts val="0"/>
              </a:spcAft>
              <a:buClr>
                <a:srgbClr val="24292E"/>
              </a:buClr>
              <a:buSzPts val="2400"/>
              <a:buFont typeface="Roboto"/>
              <a:buChar char="●"/>
            </a:pPr>
            <a:r>
              <a:rPr lang="en" sz="2400">
                <a:solidFill>
                  <a:srgbClr val="24292E"/>
                </a:solidFill>
              </a:rPr>
              <a:t>Determine whether </a:t>
            </a:r>
            <a:r>
              <a:rPr lang="en" sz="2400" i="1">
                <a:solidFill>
                  <a:srgbClr val="24292E"/>
                </a:solidFill>
              </a:rPr>
              <a:t>GeldCorp's</a:t>
            </a:r>
            <a:r>
              <a:rPr lang="en" sz="2400">
                <a:solidFill>
                  <a:srgbClr val="24292E"/>
                </a:solidFill>
              </a:rPr>
              <a:t> data collection practices are GDPR and PCI compliant</a:t>
            </a:r>
            <a:endParaRPr sz="2400"/>
          </a:p>
        </p:txBody>
      </p:sp>
      <p:sp>
        <p:nvSpPr>
          <p:cNvPr id="2117" name="Google Shape;2117;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118" name="Google Shape;211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Scenario</a:t>
            </a:r>
            <a:endParaRPr/>
          </a:p>
        </p:txBody>
      </p:sp>
      <p:sp>
        <p:nvSpPr>
          <p:cNvPr id="2119" name="Google Shape;2119;p113"/>
          <p:cNvSpPr txBox="1">
            <a:spLocks noGrp="1"/>
          </p:cNvSpPr>
          <p:nvPr>
            <p:ph type="subTitle" idx="2"/>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activities, we will:</a:t>
            </a:r>
            <a:endParaRPr/>
          </a:p>
        </p:txBody>
      </p:sp>
      <p:sp>
        <p:nvSpPr>
          <p:cNvPr id="2120" name="Google Shape;2120;p11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2121" name="Google Shape;2121;p113"/>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Refresher on our GeldCorp Training Plan</a:t>
            </a:r>
            <a:endParaRPr/>
          </a:p>
        </p:txBody>
      </p:sp>
      <p:sp>
        <p:nvSpPr>
          <p:cNvPr id="2127" name="Google Shape;212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128" name="Google Shape;2128;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29" name="Google Shape;2129;p114"/>
          <p:cNvSpPr txBox="1">
            <a:spLocks noGrp="1"/>
          </p:cNvSpPr>
          <p:nvPr>
            <p:ph type="body" idx="3"/>
          </p:nvPr>
        </p:nvSpPr>
        <p:spPr>
          <a:xfrm>
            <a:off x="175" y="822700"/>
            <a:ext cx="9144000" cy="4083900"/>
          </a:xfrm>
          <a:prstGeom prst="rect">
            <a:avLst/>
          </a:prstGeom>
        </p:spPr>
        <p:txBody>
          <a:bodyPr spcFirstLastPara="1" wrap="square" lIns="457200" tIns="0" rIns="457200" bIns="914400" anchor="t" anchorCtr="0">
            <a:noAutofit/>
          </a:bodyPr>
          <a:lstStyle/>
          <a:p>
            <a:pPr marL="0" marR="0" lvl="0" indent="0" algn="l" rtl="0">
              <a:lnSpc>
                <a:spcPct val="100000"/>
              </a:lnSpc>
              <a:spcBef>
                <a:spcPts val="0"/>
              </a:spcBef>
              <a:spcAft>
                <a:spcPts val="0"/>
              </a:spcAft>
              <a:buNone/>
            </a:pPr>
            <a:r>
              <a:rPr lang="en" sz="1800">
                <a:solidFill>
                  <a:schemeClr val="dk1"/>
                </a:solidFill>
              </a:rPr>
              <a:t>We developed our training plan by setting a </a:t>
            </a:r>
            <a:r>
              <a:rPr lang="en" sz="1800" b="1">
                <a:solidFill>
                  <a:schemeClr val="dk1"/>
                </a:solidFill>
              </a:rPr>
              <a:t>goal</a:t>
            </a:r>
            <a:r>
              <a:rPr lang="en" sz="1800">
                <a:solidFill>
                  <a:schemeClr val="dk1"/>
                </a:solidFill>
              </a:rPr>
              <a:t>, and determining the necessary steps to achieve it.</a:t>
            </a:r>
            <a:endParaRPr sz="1800">
              <a:solidFill>
                <a:schemeClr val="dk1"/>
              </a:solidFill>
            </a:endParaRPr>
          </a:p>
          <a:p>
            <a:pPr marL="0" marR="0" lvl="0" indent="0" algn="l" rtl="0">
              <a:lnSpc>
                <a:spcPct val="100000"/>
              </a:lnSpc>
              <a:spcBef>
                <a:spcPts val="800"/>
              </a:spcBef>
              <a:spcAft>
                <a:spcPts val="0"/>
              </a:spcAft>
              <a:buNone/>
            </a:pPr>
            <a:endParaRPr sz="1800">
              <a:solidFill>
                <a:schemeClr val="dk1"/>
              </a:solidFill>
            </a:endParaRPr>
          </a:p>
          <a:p>
            <a:pPr marL="0" marR="0" lvl="0" indent="0" algn="l" rtl="0">
              <a:lnSpc>
                <a:spcPct val="100000"/>
              </a:lnSpc>
              <a:spcBef>
                <a:spcPts val="800"/>
              </a:spcBef>
              <a:spcAft>
                <a:spcPts val="0"/>
              </a:spcAft>
              <a:buNone/>
            </a:pPr>
            <a:r>
              <a:rPr lang="en" sz="1800">
                <a:solidFill>
                  <a:schemeClr val="dk1"/>
                </a:solidFill>
              </a:rPr>
              <a:t>The training plan prescribed a specific rule employees should follow: Do not click on links to domains outside of the corporate intranet.</a:t>
            </a:r>
            <a:br>
              <a:rPr lang="en" sz="1800">
                <a:solidFill>
                  <a:schemeClr val="dk1"/>
                </a:solidFill>
              </a:rPr>
            </a:br>
            <a:endParaRPr sz="1800">
              <a:solidFill>
                <a:schemeClr val="dk1"/>
              </a:solidFill>
            </a:endParaRPr>
          </a:p>
          <a:p>
            <a:pPr marL="0" marR="0" lvl="0" indent="0" algn="l" rtl="0">
              <a:lnSpc>
                <a:spcPct val="100000"/>
              </a:lnSpc>
              <a:spcBef>
                <a:spcPts val="800"/>
              </a:spcBef>
              <a:spcAft>
                <a:spcPts val="0"/>
              </a:spcAft>
              <a:buNone/>
            </a:pPr>
            <a:r>
              <a:rPr lang="en" sz="1800">
                <a:solidFill>
                  <a:schemeClr val="dk1"/>
                </a:solidFill>
              </a:rPr>
              <a:t>This rule is an example of a </a:t>
            </a:r>
            <a:r>
              <a:rPr lang="en" sz="1800" b="1" i="1">
                <a:solidFill>
                  <a:schemeClr val="dk1"/>
                </a:solidFill>
              </a:rPr>
              <a:t>policy</a:t>
            </a:r>
            <a:r>
              <a:rPr lang="en" sz="1800">
                <a:solidFill>
                  <a:schemeClr val="dk1"/>
                </a:solidFill>
              </a:rPr>
              <a:t>, which is a course or principle of action proposed by a business. In this case, the rule specifies a download policy.</a:t>
            </a:r>
            <a:br>
              <a:rPr lang="en" sz="1800">
                <a:solidFill>
                  <a:schemeClr val="dk1"/>
                </a:solidFill>
              </a:rPr>
            </a:br>
            <a:endParaRPr sz="1800">
              <a:solidFill>
                <a:schemeClr val="dk1"/>
              </a:solidFill>
            </a:endParaRPr>
          </a:p>
          <a:p>
            <a:pPr marL="0" marR="0" lvl="0" indent="0" algn="l" rtl="0">
              <a:lnSpc>
                <a:spcPct val="100000"/>
              </a:lnSpc>
              <a:spcBef>
                <a:spcPts val="800"/>
              </a:spcBef>
              <a:spcAft>
                <a:spcPts val="0"/>
              </a:spcAft>
              <a:buNone/>
            </a:pPr>
            <a:r>
              <a:rPr lang="en" sz="1800">
                <a:solidFill>
                  <a:schemeClr val="dk1"/>
                </a:solidFill>
              </a:rPr>
              <a:t>The goal of defining and implementing a new download policy was to reduce employee click-through rate to less than 5%.</a:t>
            </a:r>
            <a:r>
              <a:rPr lang="en" sz="1800">
                <a:solidFill>
                  <a:srgbClr val="980000"/>
                </a:solidFill>
              </a:rPr>
              <a:t> </a:t>
            </a:r>
            <a:r>
              <a:rPr lang="en" sz="1800" b="1">
                <a:solidFill>
                  <a:srgbClr val="980000"/>
                </a:solidFill>
              </a:rPr>
              <a:t>In other words, the business implemented policy as a means of achieving this goal.</a:t>
            </a:r>
            <a:endParaRPr sz="1800" b="1">
              <a:solidFill>
                <a:srgbClr val="980000"/>
              </a:solidFill>
            </a:endParaRPr>
          </a:p>
          <a:p>
            <a:pPr marL="0" marR="0" lvl="0" indent="0" algn="l" rtl="0">
              <a:lnSpc>
                <a:spcPct val="100000"/>
              </a:lnSpc>
              <a:spcBef>
                <a:spcPts val="800"/>
              </a:spcBef>
              <a:spcAft>
                <a:spcPts val="0"/>
              </a:spcAft>
              <a:buNone/>
            </a:pPr>
            <a:endParaRPr sz="1800">
              <a:solidFill>
                <a:schemeClr val="dk1"/>
              </a:solidFill>
            </a:endParaRPr>
          </a:p>
          <a:p>
            <a:pPr marL="457200" lvl="0" indent="457200" algn="l" rtl="0">
              <a:spcBef>
                <a:spcPts val="800"/>
              </a:spcBef>
              <a:spcAft>
                <a:spcPts val="0"/>
              </a:spcAft>
              <a:buNone/>
            </a:pPr>
            <a:endParaRPr sz="1800"/>
          </a:p>
          <a:p>
            <a:pPr marL="1371600" lvl="0" indent="0" algn="l" rtl="0">
              <a:spcBef>
                <a:spcPts val="800"/>
              </a:spcBef>
              <a:spcAft>
                <a:spcPts val="80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Business Goals Often Drive Policy Implementation</a:t>
            </a:r>
            <a:endParaRPr/>
          </a:p>
        </p:txBody>
      </p:sp>
      <p:sp>
        <p:nvSpPr>
          <p:cNvPr id="2135" name="Google Shape;2135;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Two Categories of Business Goals</a:t>
            </a:r>
            <a:endParaRPr/>
          </a:p>
        </p:txBody>
      </p:sp>
      <p:sp>
        <p:nvSpPr>
          <p:cNvPr id="2136" name="Google Shape;2136;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137" name="Google Shape;2137;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38" name="Google Shape;2138;p115"/>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solidFill>
                  <a:srgbClr val="24292E"/>
                </a:solidFill>
                <a:highlight>
                  <a:srgbClr val="FFFFFF"/>
                </a:highlight>
              </a:rPr>
              <a:t>Targets that the business sets in its own interest. </a:t>
            </a:r>
            <a:endParaRPr sz="1400">
              <a:solidFill>
                <a:srgbClr val="24292E"/>
              </a:solidFill>
              <a:highlight>
                <a:srgbClr val="FFFFFF"/>
              </a:highlight>
            </a:endParaRPr>
          </a:p>
          <a:p>
            <a:pPr marL="0" lvl="0" indent="0" algn="l" rtl="0">
              <a:spcBef>
                <a:spcPts val="0"/>
              </a:spcBef>
              <a:spcAft>
                <a:spcPts val="0"/>
              </a:spcAft>
              <a:buNone/>
            </a:pPr>
            <a:endParaRPr sz="1400">
              <a:solidFill>
                <a:srgbClr val="24292E"/>
              </a:solidFill>
              <a:highlight>
                <a:srgbClr val="FFFFFF"/>
              </a:highlight>
            </a:endParaRPr>
          </a:p>
          <a:p>
            <a:pPr marL="0" lvl="0" indent="0" algn="l" rtl="0">
              <a:spcBef>
                <a:spcPts val="0"/>
              </a:spcBef>
              <a:spcAft>
                <a:spcPts val="0"/>
              </a:spcAft>
              <a:buNone/>
            </a:pPr>
            <a:r>
              <a:rPr lang="en" sz="1400">
                <a:solidFill>
                  <a:srgbClr val="24292E"/>
                </a:solidFill>
                <a:highlight>
                  <a:srgbClr val="FFFFFF"/>
                </a:highlight>
              </a:rPr>
              <a:t>For example, an organization might aim to reduce long-term security expenses to less than $400,000.</a:t>
            </a:r>
            <a:endParaRPr sz="1400"/>
          </a:p>
        </p:txBody>
      </p:sp>
      <p:sp>
        <p:nvSpPr>
          <p:cNvPr id="2139" name="Google Shape;2139;p115"/>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a:t>Internal/ Volitional</a:t>
            </a:r>
            <a:endParaRPr sz="1800"/>
          </a:p>
        </p:txBody>
      </p:sp>
      <p:sp>
        <p:nvSpPr>
          <p:cNvPr id="2140" name="Google Shape;2140;p115"/>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solidFill>
                  <a:srgbClr val="24292E"/>
                </a:solidFill>
                <a:highlight>
                  <a:srgbClr val="FFFFFF"/>
                </a:highlight>
              </a:rPr>
              <a:t>These are targets that the business must hit because they will suffer consequences if they do not. </a:t>
            </a:r>
            <a:endParaRPr sz="1400">
              <a:solidFill>
                <a:srgbClr val="24292E"/>
              </a:solidFill>
              <a:highlight>
                <a:srgbClr val="FFFFFF"/>
              </a:highlight>
            </a:endParaRPr>
          </a:p>
          <a:p>
            <a:pPr marL="0" lvl="0" indent="0" algn="l" rtl="0">
              <a:spcBef>
                <a:spcPts val="0"/>
              </a:spcBef>
              <a:spcAft>
                <a:spcPts val="0"/>
              </a:spcAft>
              <a:buNone/>
            </a:pPr>
            <a:endParaRPr sz="1400">
              <a:solidFill>
                <a:srgbClr val="24292E"/>
              </a:solidFill>
              <a:highlight>
                <a:srgbClr val="FFFFFF"/>
              </a:highlight>
            </a:endParaRPr>
          </a:p>
          <a:p>
            <a:pPr marL="0" lvl="0" indent="0" algn="l" rtl="0">
              <a:spcBef>
                <a:spcPts val="0"/>
              </a:spcBef>
              <a:spcAft>
                <a:spcPts val="0"/>
              </a:spcAft>
              <a:buNone/>
            </a:pPr>
            <a:r>
              <a:rPr lang="en" sz="1400">
                <a:solidFill>
                  <a:srgbClr val="24292E"/>
                </a:solidFill>
                <a:highlight>
                  <a:srgbClr val="FFFFFF"/>
                </a:highlight>
              </a:rPr>
              <a:t>Examples include the requirement that emerchants handle all credit card transactions securely, under penalty of law in the event of a breach of customer PII.</a:t>
            </a:r>
            <a:endParaRPr sz="1400"/>
          </a:p>
        </p:txBody>
      </p:sp>
      <p:sp>
        <p:nvSpPr>
          <p:cNvPr id="2141" name="Google Shape;2141;p115"/>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a:t>External/ Imposed</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Internal Objectives and Policy</a:t>
            </a:r>
            <a:endParaRPr/>
          </a:p>
        </p:txBody>
      </p:sp>
      <p:sp>
        <p:nvSpPr>
          <p:cNvPr id="2147" name="Google Shape;2147;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148" name="Google Shape;2148;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49" name="Google Shape;2149;p116"/>
          <p:cNvSpPr txBox="1">
            <a:spLocks noGrp="1"/>
          </p:cNvSpPr>
          <p:nvPr>
            <p:ph type="body" idx="3"/>
          </p:nvPr>
        </p:nvSpPr>
        <p:spPr>
          <a:xfrm>
            <a:off x="106250" y="2405225"/>
            <a:ext cx="8621400" cy="2700000"/>
          </a:xfrm>
          <a:prstGeom prst="rect">
            <a:avLst/>
          </a:prstGeom>
          <a:ln>
            <a:noFill/>
          </a:ln>
        </p:spPr>
        <p:txBody>
          <a:bodyPr spcFirstLastPara="1" wrap="square" lIns="457200" tIns="914400" rIns="457200" bIns="914400" anchor="ctr" anchorCtr="0">
            <a:noAutofit/>
          </a:bodyPr>
          <a:lstStyle/>
          <a:p>
            <a:pPr marL="0" marR="0" lvl="0" indent="0" algn="l" rtl="0">
              <a:lnSpc>
                <a:spcPct val="115000"/>
              </a:lnSpc>
              <a:spcBef>
                <a:spcPts val="0"/>
              </a:spcBef>
              <a:spcAft>
                <a:spcPts val="0"/>
              </a:spcAft>
              <a:buNone/>
            </a:pPr>
            <a:endParaRPr sz="1800"/>
          </a:p>
          <a:p>
            <a:pPr marL="0" lvl="0" indent="0" algn="ctr" rtl="0">
              <a:spcBef>
                <a:spcPts val="0"/>
              </a:spcBef>
              <a:spcAft>
                <a:spcPts val="0"/>
              </a:spcAft>
              <a:buClr>
                <a:schemeClr val="dk1"/>
              </a:buClr>
              <a:buSzPts val="1100"/>
              <a:buFont typeface="Arial"/>
              <a:buNone/>
            </a:pPr>
            <a:r>
              <a:rPr lang="en" sz="1600" i="1">
                <a:solidFill>
                  <a:schemeClr val="dk1"/>
                </a:solidFill>
                <a:highlight>
                  <a:schemeClr val="lt1"/>
                </a:highlight>
              </a:rPr>
              <a:t>Goals which are not required by any external organization or actors</a:t>
            </a:r>
            <a:endParaRPr sz="1600" i="1">
              <a:solidFill>
                <a:schemeClr val="dk1"/>
              </a:solidFill>
            </a:endParaRPr>
          </a:p>
          <a:p>
            <a:pPr marL="0" marR="0" lvl="0" indent="0" algn="l" rtl="0">
              <a:lnSpc>
                <a:spcPct val="115000"/>
              </a:lnSpc>
              <a:spcBef>
                <a:spcPts val="0"/>
              </a:spcBef>
              <a:spcAft>
                <a:spcPts val="0"/>
              </a:spcAft>
              <a:buNone/>
            </a:pPr>
            <a:endParaRPr sz="1800"/>
          </a:p>
          <a:p>
            <a:pPr marL="0" marR="0" lvl="0" indent="0" algn="l" rtl="0">
              <a:lnSpc>
                <a:spcPct val="115000"/>
              </a:lnSpc>
              <a:spcBef>
                <a:spcPts val="0"/>
              </a:spcBef>
              <a:spcAft>
                <a:spcPts val="0"/>
              </a:spcAft>
              <a:buNone/>
            </a:pPr>
            <a:r>
              <a:rPr lang="en" sz="1800"/>
              <a:t>An organization would hand this off the IT team, who would be responsible for determining how best to implement it.</a:t>
            </a:r>
            <a:br>
              <a:rPr lang="en" sz="1800"/>
            </a:br>
            <a:endParaRPr sz="1800"/>
          </a:p>
          <a:p>
            <a:pPr marL="0" marR="0" lvl="0" indent="0" algn="l" rtl="0">
              <a:lnSpc>
                <a:spcPct val="115000"/>
              </a:lnSpc>
              <a:spcBef>
                <a:spcPts val="0"/>
              </a:spcBef>
              <a:spcAft>
                <a:spcPts val="0"/>
              </a:spcAft>
              <a:buNone/>
            </a:pPr>
            <a:r>
              <a:rPr lang="en" sz="1800"/>
              <a:t>One possible implementation is to require all Domain Administrators to use strong passwords, and force them to create a new password every month.</a:t>
            </a:r>
            <a:endParaRPr sz="1800"/>
          </a:p>
          <a:p>
            <a:pPr marL="0" marR="0" lvl="0" indent="0" algn="l" rtl="0">
              <a:lnSpc>
                <a:spcPct val="115000"/>
              </a:lnSpc>
              <a:spcBef>
                <a:spcPts val="0"/>
              </a:spcBef>
              <a:spcAft>
                <a:spcPts val="0"/>
              </a:spcAft>
              <a:buNone/>
            </a:pPr>
            <a:endParaRPr sz="1800"/>
          </a:p>
          <a:p>
            <a:pPr marL="0" lvl="0" indent="0" algn="ctr" rtl="0">
              <a:lnSpc>
                <a:spcPct val="115000"/>
              </a:lnSpc>
              <a:spcBef>
                <a:spcPts val="0"/>
              </a:spcBef>
              <a:spcAft>
                <a:spcPts val="0"/>
              </a:spcAft>
              <a:buNone/>
            </a:pPr>
            <a:endParaRPr sz="1800"/>
          </a:p>
          <a:p>
            <a:pPr marL="0" lvl="0" indent="0" algn="l" rtl="0">
              <a:spcBef>
                <a:spcPts val="0"/>
              </a:spcBef>
              <a:spcAft>
                <a:spcPts val="0"/>
              </a:spcAft>
              <a:buNone/>
            </a:pPr>
            <a:r>
              <a:rPr lang="en"/>
              <a:t> </a:t>
            </a:r>
            <a:endParaRPr/>
          </a:p>
          <a:p>
            <a:pPr marL="0" lvl="0" indent="0" algn="l" rtl="0">
              <a:spcBef>
                <a:spcPts val="800"/>
              </a:spcBef>
              <a:spcAft>
                <a:spcPts val="800"/>
              </a:spcAft>
              <a:buNone/>
            </a:pPr>
            <a:endParaRPr/>
          </a:p>
        </p:txBody>
      </p:sp>
      <p:sp>
        <p:nvSpPr>
          <p:cNvPr id="2150" name="Google Shape;2150;p116"/>
          <p:cNvSpPr/>
          <p:nvPr/>
        </p:nvSpPr>
        <p:spPr>
          <a:xfrm>
            <a:off x="436375" y="799325"/>
            <a:ext cx="8171400" cy="12243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Mono"/>
                <a:ea typeface="Roboto Mono"/>
                <a:cs typeface="Roboto Mono"/>
                <a:sym typeface="Roboto Mono"/>
              </a:rPr>
              <a:t>Example: Reduce unauthorized root-level login incidents on Domain Controllers to 0.</a:t>
            </a:r>
            <a:endParaRPr sz="1600">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Password Policy </a:t>
            </a:r>
            <a:endParaRPr/>
          </a:p>
        </p:txBody>
      </p:sp>
      <p:sp>
        <p:nvSpPr>
          <p:cNvPr id="2156" name="Google Shape;2156;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157" name="Google Shape;2157;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8" name="Google Shape;2158;p117"/>
          <p:cNvSpPr txBox="1">
            <a:spLocks noGrp="1"/>
          </p:cNvSpPr>
          <p:nvPr>
            <p:ph type="body" idx="3"/>
          </p:nvPr>
        </p:nvSpPr>
        <p:spPr>
          <a:xfrm>
            <a:off x="175" y="822700"/>
            <a:ext cx="9144000" cy="4083900"/>
          </a:xfrm>
          <a:prstGeom prst="rect">
            <a:avLst/>
          </a:prstGeom>
        </p:spPr>
        <p:txBody>
          <a:bodyPr spcFirstLastPara="1" wrap="square" lIns="457200" tIns="0" rIns="457200" bIns="914400" anchor="t" anchorCtr="0">
            <a:noAutofit/>
          </a:bodyPr>
          <a:lstStyle/>
          <a:p>
            <a:pPr marL="0" marR="0" lvl="0" indent="0" algn="l" rtl="0">
              <a:lnSpc>
                <a:spcPct val="150000"/>
              </a:lnSpc>
              <a:spcBef>
                <a:spcPts val="0"/>
              </a:spcBef>
              <a:spcAft>
                <a:spcPts val="0"/>
              </a:spcAft>
              <a:buNone/>
            </a:pPr>
            <a:r>
              <a:rPr lang="en" sz="1800">
                <a:solidFill>
                  <a:schemeClr val="dk1"/>
                </a:solidFill>
              </a:rPr>
              <a:t>A </a:t>
            </a:r>
            <a:r>
              <a:rPr lang="en" sz="1800" i="1">
                <a:solidFill>
                  <a:schemeClr val="dk1"/>
                </a:solidFill>
              </a:rPr>
              <a:t>password policy</a:t>
            </a:r>
            <a:r>
              <a:rPr lang="en" sz="1800">
                <a:solidFill>
                  <a:schemeClr val="dk1"/>
                </a:solidFill>
              </a:rPr>
              <a:t> might require that Administrators create passwords with:</a:t>
            </a:r>
            <a:br>
              <a:rPr lang="en" sz="1800">
                <a:solidFill>
                  <a:schemeClr val="dk1"/>
                </a:solidFill>
              </a:rPr>
            </a:br>
            <a:endParaRPr sz="1800">
              <a:solidFill>
                <a:schemeClr val="dk1"/>
              </a:solidFill>
            </a:endParaRPr>
          </a:p>
          <a:p>
            <a:pPr marL="457200" marR="0" lvl="0" indent="-342900" algn="l" rtl="0">
              <a:lnSpc>
                <a:spcPct val="150000"/>
              </a:lnSpc>
              <a:spcBef>
                <a:spcPts val="800"/>
              </a:spcBef>
              <a:spcAft>
                <a:spcPts val="0"/>
              </a:spcAft>
              <a:buClr>
                <a:schemeClr val="dk1"/>
              </a:buClr>
              <a:buSzPts val="1800"/>
              <a:buChar char="☐"/>
            </a:pPr>
            <a:r>
              <a:rPr lang="en" sz="1800">
                <a:solidFill>
                  <a:schemeClr val="dk1"/>
                </a:solidFill>
              </a:rPr>
              <a:t>At least 16 Characters</a:t>
            </a:r>
            <a:endParaRPr sz="18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en" sz="1800">
                <a:solidFill>
                  <a:schemeClr val="dk1"/>
                </a:solidFill>
              </a:rPr>
              <a:t>At least 1 Letter and 1 Number</a:t>
            </a:r>
            <a:endParaRPr sz="18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en" sz="1800">
                <a:solidFill>
                  <a:schemeClr val="dk1"/>
                </a:solidFill>
              </a:rPr>
              <a:t>At least 1 Special Character (', (, ], etc.)</a:t>
            </a:r>
            <a:endParaRPr sz="18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en" sz="1800">
                <a:solidFill>
                  <a:schemeClr val="dk1"/>
                </a:solidFill>
              </a:rPr>
              <a:t>No portion of the administrator's username</a:t>
            </a:r>
            <a:endParaRPr sz="1800">
              <a:solidFill>
                <a:schemeClr val="dk1"/>
              </a:solidFill>
            </a:endParaRPr>
          </a:p>
          <a:p>
            <a:pPr marL="457200" marR="0" lvl="0" indent="-342900" algn="l" rtl="0">
              <a:lnSpc>
                <a:spcPct val="150000"/>
              </a:lnSpc>
              <a:spcBef>
                <a:spcPts val="0"/>
              </a:spcBef>
              <a:spcAft>
                <a:spcPts val="0"/>
              </a:spcAft>
              <a:buClr>
                <a:schemeClr val="dk1"/>
              </a:buClr>
              <a:buSzPts val="1800"/>
              <a:buChar char="☐"/>
            </a:pPr>
            <a:r>
              <a:rPr lang="en" sz="1800">
                <a:solidFill>
                  <a:schemeClr val="dk1"/>
                </a:solidFill>
              </a:rPr>
              <a:t>Passwords are also updated every month</a:t>
            </a:r>
            <a:endParaRPr sz="1800">
              <a:solidFill>
                <a:schemeClr val="dk1"/>
              </a:solidFill>
            </a:endParaRPr>
          </a:p>
          <a:p>
            <a:pPr marL="0" marR="0" lvl="0" indent="0" algn="l" rtl="0">
              <a:lnSpc>
                <a:spcPct val="100000"/>
              </a:lnSpc>
              <a:spcBef>
                <a:spcPts val="800"/>
              </a:spcBef>
              <a:spcAft>
                <a:spcPts val="0"/>
              </a:spcAft>
              <a:buNone/>
            </a:pPr>
            <a:endParaRPr sz="1800">
              <a:solidFill>
                <a:schemeClr val="dk1"/>
              </a:solidFill>
            </a:endParaRPr>
          </a:p>
          <a:p>
            <a:pPr marL="1371600" lvl="0" indent="0" algn="l" rtl="0">
              <a:spcBef>
                <a:spcPts val="800"/>
              </a:spcBef>
              <a:spcAft>
                <a:spcPts val="800"/>
              </a:spcAft>
              <a:buNone/>
            </a:pP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118"/>
          <p:cNvSpPr txBox="1">
            <a:spLocks noGrp="1"/>
          </p:cNvSpPr>
          <p:nvPr>
            <p:ph type="title"/>
          </p:nvPr>
        </p:nvSpPr>
        <p:spPr>
          <a:xfrm>
            <a:off x="2544050" y="1161875"/>
            <a:ext cx="5770200" cy="26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24292E"/>
                </a:solidFill>
              </a:rPr>
              <a:t>This policy defines clear standards of behavior: </a:t>
            </a:r>
            <a:br>
              <a:rPr lang="en" sz="1800">
                <a:solidFill>
                  <a:srgbClr val="24292E"/>
                </a:solidFill>
              </a:rPr>
            </a:br>
            <a:br>
              <a:rPr lang="en" sz="1800">
                <a:solidFill>
                  <a:srgbClr val="24292E"/>
                </a:solidFill>
              </a:rPr>
            </a:br>
            <a:r>
              <a:rPr lang="en" sz="1800">
                <a:solidFill>
                  <a:srgbClr val="24292E"/>
                </a:solidFill>
              </a:rPr>
              <a:t>Administrators are expected to follow very specific rules with regard to their passwords, which their computers will enforce. </a:t>
            </a:r>
            <a:br>
              <a:rPr lang="en" sz="1800">
                <a:solidFill>
                  <a:srgbClr val="24292E"/>
                </a:solidFill>
              </a:rPr>
            </a:br>
            <a:br>
              <a:rPr lang="en" sz="1800">
                <a:solidFill>
                  <a:srgbClr val="24292E"/>
                </a:solidFill>
              </a:rPr>
            </a:br>
            <a:r>
              <a:rPr lang="en" sz="1800">
                <a:solidFill>
                  <a:srgbClr val="24292E"/>
                </a:solidFill>
              </a:rPr>
              <a:t>These rules are also specifically designed to achieve the goal of reducing the incidence of unauthorized root-level logins on Domain Contr</a:t>
            </a:r>
            <a:r>
              <a:rPr lang="en" sz="1800">
                <a:solidFill>
                  <a:srgbClr val="24292E"/>
                </a:solidFill>
                <a:latin typeface="Arial"/>
                <a:ea typeface="Arial"/>
                <a:cs typeface="Arial"/>
                <a:sym typeface="Arial"/>
              </a:rPr>
              <a:t>ollers to 0.</a:t>
            </a:r>
            <a:endParaRPr sz="1800"/>
          </a:p>
        </p:txBody>
      </p:sp>
      <p:sp>
        <p:nvSpPr>
          <p:cNvPr id="2164" name="Google Shape;2164;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165" name="Google Shape;2165;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Password Policy Example (Part 1) </a:t>
            </a:r>
            <a:endParaRPr/>
          </a:p>
        </p:txBody>
      </p:sp>
      <p:sp>
        <p:nvSpPr>
          <p:cNvPr id="2171" name="Google Shape;217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172" name="Google Shape;2172;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73" name="Google Shape;2173;p119"/>
          <p:cNvSpPr txBox="1">
            <a:spLocks noGrp="1"/>
          </p:cNvSpPr>
          <p:nvPr>
            <p:ph type="body" idx="3"/>
          </p:nvPr>
        </p:nvSpPr>
        <p:spPr>
          <a:xfrm>
            <a:off x="175" y="822700"/>
            <a:ext cx="9144000" cy="4083900"/>
          </a:xfrm>
          <a:prstGeom prst="rect">
            <a:avLst/>
          </a:prstGeom>
        </p:spPr>
        <p:txBody>
          <a:bodyPr spcFirstLastPara="1" wrap="square" lIns="457200" tIns="0" rIns="457200" bIns="914400" anchor="t" anchorCtr="0">
            <a:noAutofit/>
          </a:bodyPr>
          <a:lstStyle/>
          <a:p>
            <a:pPr marL="0" marR="0" lvl="0" indent="0" algn="l" rtl="0">
              <a:lnSpc>
                <a:spcPct val="100000"/>
              </a:lnSpc>
              <a:spcBef>
                <a:spcPts val="0"/>
              </a:spcBef>
              <a:spcAft>
                <a:spcPts val="0"/>
              </a:spcAft>
              <a:buNone/>
            </a:pPr>
            <a:r>
              <a:rPr lang="en" b="1">
                <a:solidFill>
                  <a:srgbClr val="24292E"/>
                </a:solidFill>
                <a:latin typeface="Courier New"/>
                <a:ea typeface="Courier New"/>
                <a:cs typeface="Courier New"/>
                <a:sym typeface="Courier New"/>
              </a:rPr>
              <a:t>DATE</a:t>
            </a:r>
            <a:r>
              <a:rPr lang="en">
                <a:solidFill>
                  <a:srgbClr val="24292E"/>
                </a:solidFill>
                <a:latin typeface="Courier New"/>
                <a:ea typeface="Courier New"/>
                <a:cs typeface="Courier New"/>
                <a:sym typeface="Courier New"/>
              </a:rPr>
              <a:t>: </a:t>
            </a:r>
            <a:r>
              <a:rPr lang="en">
                <a:solidFill>
                  <a:srgbClr val="005CC5"/>
                </a:solidFill>
                <a:latin typeface="Courier New"/>
                <a:ea typeface="Courier New"/>
                <a:cs typeface="Courier New"/>
                <a:sym typeface="Courier New"/>
              </a:rPr>
              <a:t>5</a:t>
            </a:r>
            <a:r>
              <a:rPr lang="en">
                <a:solidFill>
                  <a:srgbClr val="24292E"/>
                </a:solidFill>
                <a:latin typeface="Courier New"/>
                <a:ea typeface="Courier New"/>
                <a:cs typeface="Courier New"/>
                <a:sym typeface="Courier New"/>
              </a:rPr>
              <a:t>/</a:t>
            </a:r>
            <a:r>
              <a:rPr lang="en">
                <a:solidFill>
                  <a:srgbClr val="005CC5"/>
                </a:solidFill>
                <a:latin typeface="Courier New"/>
                <a:ea typeface="Courier New"/>
                <a:cs typeface="Courier New"/>
                <a:sym typeface="Courier New"/>
              </a:rPr>
              <a:t>17</a:t>
            </a:r>
            <a:r>
              <a:rPr lang="en">
                <a:solidFill>
                  <a:srgbClr val="24292E"/>
                </a:solidFill>
                <a:latin typeface="Courier New"/>
                <a:ea typeface="Courier New"/>
                <a:cs typeface="Courier New"/>
                <a:sym typeface="Courier New"/>
              </a:rPr>
              <a:t>/</a:t>
            </a:r>
            <a:r>
              <a:rPr lang="en">
                <a:solidFill>
                  <a:srgbClr val="005CC5"/>
                </a:solidFill>
                <a:latin typeface="Courier New"/>
                <a:ea typeface="Courier New"/>
                <a:cs typeface="Courier New"/>
                <a:sym typeface="Courier New"/>
              </a:rPr>
              <a:t>2017</a:t>
            </a:r>
            <a:endParaRPr>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b="1">
                <a:solidFill>
                  <a:srgbClr val="24292E"/>
                </a:solidFill>
                <a:latin typeface="Courier New"/>
                <a:ea typeface="Courier New"/>
                <a:cs typeface="Courier New"/>
                <a:sym typeface="Courier New"/>
              </a:rPr>
              <a:t>AUTHOR</a:t>
            </a:r>
            <a:r>
              <a:rPr lang="en">
                <a:solidFill>
                  <a:srgbClr val="24292E"/>
                </a:solidFill>
                <a:latin typeface="Courier New"/>
                <a:ea typeface="Courier New"/>
                <a:cs typeface="Courier New"/>
                <a:sym typeface="Courier New"/>
              </a:rPr>
              <a:t>: Jane Author</a:t>
            </a:r>
            <a:endParaRPr>
              <a:solidFill>
                <a:srgbClr val="24292E"/>
              </a:solidFill>
              <a:latin typeface="Courier New"/>
              <a:ea typeface="Courier New"/>
              <a:cs typeface="Courier New"/>
              <a:sym typeface="Courier New"/>
            </a:endParaRPr>
          </a:p>
          <a:p>
            <a:pPr marL="457200" marR="0" lvl="0" indent="0" algn="l" rtl="0">
              <a:lnSpc>
                <a:spcPct val="100000"/>
              </a:lnSpc>
              <a:spcBef>
                <a:spcPts val="800"/>
              </a:spcBef>
              <a:spcAft>
                <a:spcPts val="0"/>
              </a:spcAft>
              <a:buNone/>
            </a:pPr>
            <a:endParaRPr>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b="1">
                <a:solidFill>
                  <a:srgbClr val="24292E"/>
                </a:solidFill>
                <a:latin typeface="Courier New"/>
                <a:ea typeface="Courier New"/>
                <a:cs typeface="Courier New"/>
                <a:sym typeface="Courier New"/>
              </a:rPr>
              <a:t>DOMAIN ADMINISTRATOR PASSWORD POLICY</a:t>
            </a:r>
            <a:endParaRPr b="1">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a:solidFill>
                  <a:srgbClr val="24292E"/>
                </a:solidFill>
                <a:latin typeface="Courier New"/>
                <a:ea typeface="Courier New"/>
                <a:cs typeface="Courier New"/>
                <a:sym typeface="Courier New"/>
              </a:rPr>
              <a:t>This document lays out a password policy for Domain Administrators.</a:t>
            </a:r>
            <a:endParaRPr>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endParaRPr>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b="1">
                <a:solidFill>
                  <a:srgbClr val="24292E"/>
                </a:solidFill>
                <a:latin typeface="Courier New"/>
                <a:ea typeface="Courier New"/>
                <a:cs typeface="Courier New"/>
                <a:sym typeface="Courier New"/>
              </a:rPr>
              <a:t>PURPOSE</a:t>
            </a:r>
            <a:endParaRPr b="1">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a:solidFill>
                  <a:srgbClr val="24292E"/>
                </a:solidFill>
                <a:latin typeface="Courier New"/>
                <a:ea typeface="Courier New"/>
                <a:cs typeface="Courier New"/>
                <a:sym typeface="Courier New"/>
              </a:rPr>
              <a:t>The purpose of implementing a Domain Administrator password policy is to reduce the incidence of unauthorized root-level logins on Domain Controllers. </a:t>
            </a:r>
            <a:endParaRPr>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endParaRPr>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a:solidFill>
                  <a:srgbClr val="24292E"/>
                </a:solidFill>
                <a:latin typeface="Courier New"/>
                <a:ea typeface="Courier New"/>
                <a:cs typeface="Courier New"/>
                <a:sym typeface="Courier New"/>
              </a:rPr>
              <a:t>The organization has prioritized this objective in the interest of protecting the integrity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confidentiality of data on the corporate intranet.</a:t>
            </a:r>
            <a:endParaRPr>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1371600" lvl="0" indent="0" algn="l" rtl="0">
              <a:spcBef>
                <a:spcPts val="800"/>
              </a:spcBef>
              <a:spcAft>
                <a:spcPts val="800"/>
              </a:spcAft>
              <a:buNone/>
            </a:pP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Password Policy Example (Part 2) </a:t>
            </a:r>
            <a:endParaRPr/>
          </a:p>
        </p:txBody>
      </p:sp>
      <p:sp>
        <p:nvSpPr>
          <p:cNvPr id="2179" name="Google Shape;217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180" name="Google Shape;2180;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1" name="Google Shape;2181;p120"/>
          <p:cNvSpPr txBox="1">
            <a:spLocks noGrp="1"/>
          </p:cNvSpPr>
          <p:nvPr>
            <p:ph type="body" idx="3"/>
          </p:nvPr>
        </p:nvSpPr>
        <p:spPr>
          <a:xfrm>
            <a:off x="175" y="822700"/>
            <a:ext cx="9144000" cy="4083900"/>
          </a:xfrm>
          <a:prstGeom prst="rect">
            <a:avLst/>
          </a:prstGeom>
        </p:spPr>
        <p:txBody>
          <a:bodyPr spcFirstLastPara="1" wrap="square" lIns="457200" tIns="0" rIns="457200" bIns="914400" anchor="t" anchorCtr="0">
            <a:noAutofit/>
          </a:bodyPr>
          <a:lstStyle/>
          <a:p>
            <a:pPr marL="0" marR="0" lvl="0" indent="0" algn="l" rtl="0">
              <a:lnSpc>
                <a:spcPct val="100000"/>
              </a:lnSpc>
              <a:spcBef>
                <a:spcPts val="0"/>
              </a:spcBef>
              <a:spcAft>
                <a:spcPts val="0"/>
              </a:spcAft>
              <a:buNone/>
            </a:pPr>
            <a:r>
              <a:rPr lang="en" sz="1000" b="1" dirty="0">
                <a:solidFill>
                  <a:srgbClr val="24292E"/>
                </a:solidFill>
                <a:latin typeface="Courier New"/>
                <a:ea typeface="Courier New"/>
                <a:cs typeface="Courier New"/>
                <a:sym typeface="Courier New"/>
              </a:rPr>
              <a:t>POLICY DESCRIPTION</a:t>
            </a:r>
            <a:endParaRPr sz="1000" b="1" dirty="0">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dirty="0">
                <a:solidFill>
                  <a:srgbClr val="24292E"/>
                </a:solidFill>
                <a:latin typeface="Courier New"/>
                <a:ea typeface="Courier New"/>
                <a:cs typeface="Courier New"/>
                <a:sym typeface="Courier New"/>
              </a:rPr>
              <a:t>Domain Administrators will be required to create a new strong password every month. This password MUST </a:t>
            </a:r>
            <a:r>
              <a:rPr lang="en" dirty="0">
                <a:solidFill>
                  <a:srgbClr val="D73A49"/>
                </a:solidFill>
                <a:latin typeface="Courier New"/>
                <a:ea typeface="Courier New"/>
                <a:cs typeface="Courier New"/>
                <a:sym typeface="Courier New"/>
              </a:rPr>
              <a:t>NOT</a:t>
            </a:r>
            <a:r>
              <a:rPr lang="en" dirty="0">
                <a:solidFill>
                  <a:srgbClr val="24292E"/>
                </a:solidFill>
                <a:latin typeface="Courier New"/>
                <a:ea typeface="Courier New"/>
                <a:cs typeface="Courier New"/>
                <a:sym typeface="Courier New"/>
              </a:rPr>
              <a:t> include any substring of the Domain Administrator's username.</a:t>
            </a:r>
            <a:endParaRPr dirty="0">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endParaRPr sz="1000" dirty="0">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sz="1000" dirty="0">
                <a:solidFill>
                  <a:srgbClr val="24292E"/>
                </a:solidFill>
                <a:latin typeface="Courier New"/>
                <a:ea typeface="Courier New"/>
                <a:cs typeface="Courier New"/>
                <a:sym typeface="Courier New"/>
              </a:rPr>
              <a:t>In addition, the password must include:</a:t>
            </a: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r>
              <a:rPr lang="en" sz="1000" dirty="0">
                <a:solidFill>
                  <a:srgbClr val="24292E"/>
                </a:solidFill>
                <a:latin typeface="Courier New"/>
                <a:ea typeface="Courier New"/>
                <a:cs typeface="Courier New"/>
                <a:sym typeface="Courier New"/>
              </a:rPr>
              <a:t>- At least </a:t>
            </a:r>
            <a:r>
              <a:rPr lang="en" sz="1000" dirty="0">
                <a:solidFill>
                  <a:srgbClr val="005CC5"/>
                </a:solidFill>
                <a:latin typeface="Courier New"/>
                <a:ea typeface="Courier New"/>
                <a:cs typeface="Courier New"/>
                <a:sym typeface="Courier New"/>
              </a:rPr>
              <a:t>16</a:t>
            </a:r>
            <a:r>
              <a:rPr lang="en" sz="1000" dirty="0">
                <a:solidFill>
                  <a:srgbClr val="24292E"/>
                </a:solidFill>
                <a:latin typeface="Courier New"/>
                <a:ea typeface="Courier New"/>
                <a:cs typeface="Courier New"/>
                <a:sym typeface="Courier New"/>
              </a:rPr>
              <a:t> Characters</a:t>
            </a: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r>
              <a:rPr lang="en" sz="1000" dirty="0">
                <a:solidFill>
                  <a:srgbClr val="24292E"/>
                </a:solidFill>
                <a:latin typeface="Courier New"/>
                <a:ea typeface="Courier New"/>
                <a:cs typeface="Courier New"/>
                <a:sym typeface="Courier New"/>
              </a:rPr>
              <a:t>- At least </a:t>
            </a:r>
            <a:r>
              <a:rPr lang="en" sz="1000" dirty="0">
                <a:solidFill>
                  <a:srgbClr val="005CC5"/>
                </a:solidFill>
                <a:latin typeface="Courier New"/>
                <a:ea typeface="Courier New"/>
                <a:cs typeface="Courier New"/>
                <a:sym typeface="Courier New"/>
              </a:rPr>
              <a:t>1</a:t>
            </a:r>
            <a:r>
              <a:rPr lang="en" sz="1000" dirty="0">
                <a:solidFill>
                  <a:srgbClr val="24292E"/>
                </a:solidFill>
                <a:latin typeface="Courier New"/>
                <a:ea typeface="Courier New"/>
                <a:cs typeface="Courier New"/>
                <a:sym typeface="Courier New"/>
              </a:rPr>
              <a:t> Letter </a:t>
            </a:r>
            <a:r>
              <a:rPr lang="en" sz="1000" dirty="0">
                <a:solidFill>
                  <a:srgbClr val="D73A49"/>
                </a:solidFill>
                <a:latin typeface="Courier New"/>
                <a:ea typeface="Courier New"/>
                <a:cs typeface="Courier New"/>
                <a:sym typeface="Courier New"/>
              </a:rPr>
              <a:t>and</a:t>
            </a:r>
            <a:r>
              <a:rPr lang="en" sz="1000" dirty="0">
                <a:solidFill>
                  <a:srgbClr val="24292E"/>
                </a:solidFill>
                <a:latin typeface="Courier New"/>
                <a:ea typeface="Courier New"/>
                <a:cs typeface="Courier New"/>
                <a:sym typeface="Courier New"/>
              </a:rPr>
              <a:t> </a:t>
            </a:r>
            <a:r>
              <a:rPr lang="en" sz="1000" dirty="0">
                <a:solidFill>
                  <a:srgbClr val="005CC5"/>
                </a:solidFill>
                <a:latin typeface="Courier New"/>
                <a:ea typeface="Courier New"/>
                <a:cs typeface="Courier New"/>
                <a:sym typeface="Courier New"/>
              </a:rPr>
              <a:t>1</a:t>
            </a:r>
            <a:r>
              <a:rPr lang="en" sz="1000" dirty="0">
                <a:solidFill>
                  <a:srgbClr val="24292E"/>
                </a:solidFill>
                <a:latin typeface="Courier New"/>
                <a:ea typeface="Courier New"/>
                <a:cs typeface="Courier New"/>
                <a:sym typeface="Courier New"/>
              </a:rPr>
              <a:t> Number</a:t>
            </a: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r>
              <a:rPr lang="en" sz="1000" dirty="0">
                <a:solidFill>
                  <a:srgbClr val="24292E"/>
                </a:solidFill>
                <a:latin typeface="Courier New"/>
                <a:ea typeface="Courier New"/>
                <a:cs typeface="Courier New"/>
                <a:sym typeface="Courier New"/>
              </a:rPr>
              <a:t>- At least </a:t>
            </a:r>
            <a:r>
              <a:rPr lang="en" sz="1000" dirty="0">
                <a:solidFill>
                  <a:srgbClr val="005CC5"/>
                </a:solidFill>
                <a:latin typeface="Courier New"/>
                <a:ea typeface="Courier New"/>
                <a:cs typeface="Courier New"/>
                <a:sym typeface="Courier New"/>
              </a:rPr>
              <a:t>1</a:t>
            </a:r>
            <a:r>
              <a:rPr lang="en" sz="1000" dirty="0">
                <a:solidFill>
                  <a:srgbClr val="24292E"/>
                </a:solidFill>
                <a:latin typeface="Courier New"/>
                <a:ea typeface="Courier New"/>
                <a:cs typeface="Courier New"/>
                <a:sym typeface="Courier New"/>
              </a:rPr>
              <a:t> Special Character (`'`, `(`, `]`, etc.)</a:t>
            </a: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r>
              <a:rPr lang="en" sz="1000" dirty="0">
                <a:solidFill>
                  <a:srgbClr val="24292E"/>
                </a:solidFill>
                <a:latin typeface="Courier New"/>
                <a:ea typeface="Courier New"/>
                <a:cs typeface="Courier New"/>
                <a:sym typeface="Courier New"/>
              </a:rPr>
              <a:t>For example, the following passwords are legal for the user `guest`:</a:t>
            </a: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r>
              <a:rPr lang="en" sz="1000" dirty="0">
                <a:solidFill>
                  <a:srgbClr val="24292E"/>
                </a:solidFill>
                <a:latin typeface="Courier New"/>
                <a:ea typeface="Courier New"/>
                <a:cs typeface="Courier New"/>
                <a:sym typeface="Courier New"/>
              </a:rPr>
              <a:t>- `CloGy&amp;PTioNEntEDist0`</a:t>
            </a: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r>
              <a:rPr lang="en" sz="1000" dirty="0">
                <a:solidFill>
                  <a:srgbClr val="24292E"/>
                </a:solidFill>
                <a:latin typeface="Courier New"/>
                <a:ea typeface="Courier New"/>
                <a:cs typeface="Courier New"/>
                <a:sym typeface="Courier New"/>
              </a:rPr>
              <a:t>- `CloGy&amp;PTioNEntEDist0`</a:t>
            </a: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r>
              <a:rPr lang="en" sz="1000" dirty="0">
                <a:solidFill>
                  <a:srgbClr val="24292E"/>
                </a:solidFill>
                <a:latin typeface="Courier New"/>
                <a:ea typeface="Courier New"/>
                <a:cs typeface="Courier New"/>
                <a:sym typeface="Courier New"/>
              </a:rPr>
              <a:t>- `n0tparticularly!strong`</a:t>
            </a: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r>
              <a:rPr lang="en" sz="1000" dirty="0">
                <a:solidFill>
                  <a:srgbClr val="24292E"/>
                </a:solidFill>
                <a:latin typeface="Courier New"/>
                <a:ea typeface="Courier New"/>
                <a:cs typeface="Courier New"/>
                <a:sym typeface="Courier New"/>
              </a:rPr>
              <a:t>The following password is illegal:</a:t>
            </a:r>
            <a:endParaRPr sz="1000" dirty="0">
              <a:solidFill>
                <a:srgbClr val="24292E"/>
              </a:solidFill>
              <a:latin typeface="Courier New"/>
              <a:ea typeface="Courier New"/>
              <a:cs typeface="Courier New"/>
              <a:sym typeface="Courier New"/>
            </a:endParaRPr>
          </a:p>
          <a:p>
            <a:pPr marL="0" marR="0" lvl="0" indent="0" algn="l" rtl="0">
              <a:lnSpc>
                <a:spcPct val="100000"/>
              </a:lnSpc>
              <a:spcBef>
                <a:spcPts val="500"/>
              </a:spcBef>
              <a:spcAft>
                <a:spcPts val="0"/>
              </a:spcAft>
              <a:buNone/>
            </a:pPr>
            <a:r>
              <a:rPr lang="en" sz="1000" dirty="0">
                <a:solidFill>
                  <a:srgbClr val="24292E"/>
                </a:solidFill>
                <a:latin typeface="Courier New"/>
                <a:ea typeface="Courier New"/>
                <a:cs typeface="Courier New"/>
                <a:sym typeface="Courier New"/>
              </a:rPr>
              <a:t>- `gue1st12345678901342`</a:t>
            </a:r>
            <a:endParaRPr sz="1800" dirty="0">
              <a:solidFill>
                <a:schemeClr val="dk1"/>
              </a:solidFill>
            </a:endParaRPr>
          </a:p>
          <a:p>
            <a:pPr marL="0" marR="0" lvl="0" indent="0" algn="l" rtl="0">
              <a:lnSpc>
                <a:spcPct val="100000"/>
              </a:lnSpc>
              <a:spcBef>
                <a:spcPts val="500"/>
              </a:spcBef>
              <a:spcAft>
                <a:spcPts val="0"/>
              </a:spcAft>
              <a:buNone/>
            </a:pPr>
            <a:endParaRPr sz="1800" dirty="0">
              <a:solidFill>
                <a:schemeClr val="dk1"/>
              </a:solidFill>
            </a:endParaRPr>
          </a:p>
          <a:p>
            <a:pPr marL="1371600" lvl="0" indent="0" algn="l" rtl="0">
              <a:spcBef>
                <a:spcPts val="500"/>
              </a:spcBef>
              <a:spcAft>
                <a:spcPts val="800"/>
              </a:spcAft>
              <a:buNone/>
            </a:pP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Password Policy Example (Part 3) </a:t>
            </a:r>
            <a:endParaRPr/>
          </a:p>
        </p:txBody>
      </p:sp>
      <p:sp>
        <p:nvSpPr>
          <p:cNvPr id="2187" name="Google Shape;2187;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188" name="Google Shape;2188;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9" name="Google Shape;2189;p121"/>
          <p:cNvSpPr txBox="1">
            <a:spLocks noGrp="1"/>
          </p:cNvSpPr>
          <p:nvPr>
            <p:ph type="body" idx="3"/>
          </p:nvPr>
        </p:nvSpPr>
        <p:spPr>
          <a:xfrm>
            <a:off x="175" y="822700"/>
            <a:ext cx="9144000" cy="4083900"/>
          </a:xfrm>
          <a:prstGeom prst="rect">
            <a:avLst/>
          </a:prstGeom>
        </p:spPr>
        <p:txBody>
          <a:bodyPr spcFirstLastPara="1" wrap="square" lIns="457200" tIns="0" rIns="457200" bIns="914400" anchor="t" anchorCtr="0">
            <a:noAutofit/>
          </a:bodyPr>
          <a:lstStyle/>
          <a:p>
            <a:pPr marL="0" marR="0" lvl="0" indent="0" algn="l" rtl="0">
              <a:lnSpc>
                <a:spcPct val="100000"/>
              </a:lnSpc>
              <a:spcBef>
                <a:spcPts val="0"/>
              </a:spcBef>
              <a:spcAft>
                <a:spcPts val="0"/>
              </a:spcAft>
              <a:buNone/>
            </a:pPr>
            <a:r>
              <a:rPr lang="en" sz="1800" b="1">
                <a:solidFill>
                  <a:srgbClr val="24292E"/>
                </a:solidFill>
                <a:latin typeface="Courier New"/>
                <a:ea typeface="Courier New"/>
                <a:cs typeface="Courier New"/>
                <a:sym typeface="Courier New"/>
              </a:rPr>
              <a:t>ENFORCEMENT</a:t>
            </a:r>
            <a:endParaRPr sz="1800" b="1">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sz="1800">
                <a:solidFill>
                  <a:srgbClr val="24292E"/>
                </a:solidFill>
                <a:latin typeface="Courier New"/>
                <a:ea typeface="Courier New"/>
                <a:cs typeface="Courier New"/>
                <a:sym typeface="Courier New"/>
              </a:rPr>
              <a:t>All workstations on the corporate domain have been configured to force Administrators to adhere to the above password complexity constraints </a:t>
            </a:r>
            <a:r>
              <a:rPr lang="en" sz="1800">
                <a:solidFill>
                  <a:srgbClr val="D73A49"/>
                </a:solidFill>
                <a:latin typeface="Courier New"/>
                <a:ea typeface="Courier New"/>
                <a:cs typeface="Courier New"/>
                <a:sym typeface="Courier New"/>
              </a:rPr>
              <a:t>and</a:t>
            </a:r>
            <a:r>
              <a:rPr lang="en" sz="1800">
                <a:solidFill>
                  <a:srgbClr val="24292E"/>
                </a:solidFill>
                <a:latin typeface="Courier New"/>
                <a:ea typeface="Courier New"/>
                <a:cs typeface="Courier New"/>
                <a:sym typeface="Courier New"/>
              </a:rPr>
              <a:t> refresh intervals. </a:t>
            </a:r>
            <a:endParaRPr sz="1800">
              <a:solidFill>
                <a:srgbClr val="24292E"/>
              </a:solidFill>
              <a:latin typeface="Courier New"/>
              <a:ea typeface="Courier New"/>
              <a:cs typeface="Courier New"/>
              <a:sym typeface="Courier New"/>
            </a:endParaRPr>
          </a:p>
          <a:p>
            <a:pPr marL="457200" marR="0" lvl="0" indent="0" algn="l" rtl="0">
              <a:lnSpc>
                <a:spcPct val="100000"/>
              </a:lnSpc>
              <a:spcBef>
                <a:spcPts val="800"/>
              </a:spcBef>
              <a:spcAft>
                <a:spcPts val="0"/>
              </a:spcAft>
              <a:buNone/>
            </a:pPr>
            <a:endParaRPr sz="1800">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sz="1800">
                <a:solidFill>
                  <a:srgbClr val="24292E"/>
                </a:solidFill>
                <a:latin typeface="Courier New"/>
                <a:ea typeface="Courier New"/>
                <a:cs typeface="Courier New"/>
                <a:sym typeface="Courier New"/>
              </a:rPr>
              <a:t>Non-compliant passwords will be rejected by the operating system.</a:t>
            </a:r>
            <a:endParaRPr sz="1800">
              <a:solidFill>
                <a:srgbClr val="24292E"/>
              </a:solidFill>
              <a:latin typeface="Courier New"/>
              <a:ea typeface="Courier New"/>
              <a:cs typeface="Courier New"/>
              <a:sym typeface="Courier New"/>
            </a:endParaRPr>
          </a:p>
          <a:p>
            <a:pPr marL="457200" marR="0" lvl="0" indent="0" algn="l" rtl="0">
              <a:lnSpc>
                <a:spcPct val="100000"/>
              </a:lnSpc>
              <a:spcBef>
                <a:spcPts val="800"/>
              </a:spcBef>
              <a:spcAft>
                <a:spcPts val="0"/>
              </a:spcAft>
              <a:buNone/>
            </a:pPr>
            <a:endParaRPr sz="1800">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0"/>
              </a:spcAft>
              <a:buNone/>
            </a:pPr>
            <a:r>
              <a:rPr lang="en" sz="1800" b="1">
                <a:solidFill>
                  <a:srgbClr val="24292E"/>
                </a:solidFill>
                <a:latin typeface="Courier New"/>
                <a:ea typeface="Courier New"/>
                <a:cs typeface="Courier New"/>
                <a:sym typeface="Courier New"/>
              </a:rPr>
              <a:t>MONITORING</a:t>
            </a:r>
            <a:endParaRPr sz="1800" b="1">
              <a:solidFill>
                <a:srgbClr val="24292E"/>
              </a:solidFill>
              <a:latin typeface="Courier New"/>
              <a:ea typeface="Courier New"/>
              <a:cs typeface="Courier New"/>
              <a:sym typeface="Courier New"/>
            </a:endParaRPr>
          </a:p>
          <a:p>
            <a:pPr marL="0" marR="152400" lvl="0" indent="0" algn="l" rtl="0">
              <a:lnSpc>
                <a:spcPct val="145000"/>
              </a:lnSpc>
              <a:spcBef>
                <a:spcPts val="800"/>
              </a:spcBef>
              <a:spcAft>
                <a:spcPts val="0"/>
              </a:spcAft>
              <a:buNone/>
            </a:pPr>
            <a:r>
              <a:rPr lang="en" sz="1800">
                <a:solidFill>
                  <a:srgbClr val="24292E"/>
                </a:solidFill>
                <a:latin typeface="Courier New"/>
                <a:ea typeface="Courier New"/>
                <a:cs typeface="Courier New"/>
                <a:sym typeface="Courier New"/>
              </a:rPr>
              <a:t>All attempts to log in as a Domain Administrator—both remote </a:t>
            </a:r>
            <a:r>
              <a:rPr lang="en" sz="1800">
                <a:solidFill>
                  <a:srgbClr val="D73A49"/>
                </a:solidFill>
                <a:latin typeface="Courier New"/>
                <a:ea typeface="Courier New"/>
                <a:cs typeface="Courier New"/>
                <a:sym typeface="Courier New"/>
              </a:rPr>
              <a:t>and</a:t>
            </a:r>
            <a:r>
              <a:rPr lang="en" sz="1800">
                <a:solidFill>
                  <a:srgbClr val="24292E"/>
                </a:solidFill>
                <a:latin typeface="Courier New"/>
                <a:ea typeface="Courier New"/>
                <a:cs typeface="Courier New"/>
                <a:sym typeface="Courier New"/>
              </a:rPr>
              <a:t> local—will be monitored.</a:t>
            </a:r>
            <a:endParaRPr sz="1800">
              <a:solidFill>
                <a:srgbClr val="24292E"/>
              </a:solidFill>
              <a:latin typeface="Courier New"/>
              <a:ea typeface="Courier New"/>
              <a:cs typeface="Courier New"/>
              <a:sym typeface="Courier New"/>
            </a:endParaRPr>
          </a:p>
          <a:p>
            <a:pPr marL="457200" marR="0" lvl="0" indent="0" algn="l" rtl="0">
              <a:lnSpc>
                <a:spcPct val="100000"/>
              </a:lnSpc>
              <a:spcBef>
                <a:spcPts val="0"/>
              </a:spcBef>
              <a:spcAft>
                <a:spcPts val="0"/>
              </a:spcAft>
              <a:buNone/>
            </a:pPr>
            <a:endParaRPr sz="1800">
              <a:solidFill>
                <a:schemeClr val="dk1"/>
              </a:solidFill>
            </a:endParaRPr>
          </a:p>
          <a:p>
            <a:pPr marL="0" marR="0" lvl="0" indent="0" algn="l" rtl="0">
              <a:lnSpc>
                <a:spcPct val="100000"/>
              </a:lnSpc>
              <a:spcBef>
                <a:spcPts val="800"/>
              </a:spcBef>
              <a:spcAft>
                <a:spcPts val="0"/>
              </a:spcAft>
              <a:buNone/>
            </a:pPr>
            <a:endParaRPr sz="1800">
              <a:solidFill>
                <a:schemeClr val="dk1"/>
              </a:solidFill>
            </a:endParaRPr>
          </a:p>
          <a:p>
            <a:pPr marL="1371600" lvl="0" indent="0" algn="l" rtl="0">
              <a:spcBef>
                <a:spcPts val="800"/>
              </a:spcBef>
              <a:spcAft>
                <a:spcPts val="800"/>
              </a:spcAft>
              <a:buNone/>
            </a:pP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We’ve Covered So Far</a:t>
            </a:r>
            <a:endParaRPr/>
          </a:p>
        </p:txBody>
      </p:sp>
      <p:sp>
        <p:nvSpPr>
          <p:cNvPr id="2036" name="Google Shape;2036;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037" name="Google Shape;2037;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38" name="Google Shape;2038;p104"/>
          <p:cNvSpPr txBox="1">
            <a:spLocks noGrp="1"/>
          </p:cNvSpPr>
          <p:nvPr>
            <p:ph type="body" idx="3"/>
          </p:nvPr>
        </p:nvSpPr>
        <p:spPr>
          <a:xfrm>
            <a:off x="0" y="938675"/>
            <a:ext cx="9144000" cy="3367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2400" b="1"/>
              <a:t>Day 1 </a:t>
            </a:r>
            <a:endParaRPr sz="2400" b="1"/>
          </a:p>
          <a:p>
            <a:pPr marL="0" lvl="0" indent="0" algn="l" rtl="0">
              <a:spcBef>
                <a:spcPts val="800"/>
              </a:spcBef>
              <a:spcAft>
                <a:spcPts val="0"/>
              </a:spcAft>
              <a:buNone/>
            </a:pPr>
            <a:r>
              <a:rPr lang="en" sz="2400">
                <a:solidFill>
                  <a:schemeClr val="dk1"/>
                </a:solidFill>
              </a:rPr>
              <a:t>Structure of the security organization, and the importance of a strong security culture.</a:t>
            </a:r>
            <a:endParaRPr sz="2400">
              <a:solidFill>
                <a:schemeClr val="dk1"/>
              </a:solidFill>
            </a:endParaRPr>
          </a:p>
          <a:p>
            <a:pPr marL="457200" marR="0" lvl="0" indent="0" algn="l" rtl="0">
              <a:lnSpc>
                <a:spcPct val="115000"/>
              </a:lnSpc>
              <a:spcBef>
                <a:spcPts val="800"/>
              </a:spcBef>
              <a:spcAft>
                <a:spcPts val="0"/>
              </a:spcAft>
              <a:buNone/>
            </a:pPr>
            <a:endParaRPr sz="2400">
              <a:solidFill>
                <a:schemeClr val="dk1"/>
              </a:solidFill>
            </a:endParaRPr>
          </a:p>
          <a:p>
            <a:pPr marL="457200" lvl="0" indent="0" algn="l" rtl="0">
              <a:spcBef>
                <a:spcPts val="0"/>
              </a:spcBef>
              <a:spcAft>
                <a:spcPts val="0"/>
              </a:spcAft>
              <a:buNone/>
            </a:pPr>
            <a:endParaRPr sz="2400"/>
          </a:p>
          <a:p>
            <a:pPr marL="0" lvl="0" indent="0" algn="l" rtl="0">
              <a:spcBef>
                <a:spcPts val="800"/>
              </a:spcBef>
              <a:spcAft>
                <a:spcPts val="0"/>
              </a:spcAft>
              <a:buNone/>
            </a:pPr>
            <a:r>
              <a:rPr lang="en" sz="2400" b="1"/>
              <a:t>Day 2 </a:t>
            </a:r>
            <a:endParaRPr sz="2400" b="1"/>
          </a:p>
          <a:p>
            <a:pPr marL="0" lvl="0" indent="0" algn="l" rtl="0">
              <a:spcBef>
                <a:spcPts val="800"/>
              </a:spcBef>
              <a:spcAft>
                <a:spcPts val="800"/>
              </a:spcAft>
              <a:buNone/>
            </a:pPr>
            <a:r>
              <a:rPr lang="en" sz="2400"/>
              <a:t>Threat Modeling and Risk Analysis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195" name="Google Shape;2195;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196" name="Google Shape;2196;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97" name="Google Shape;2197;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Documenting Company Policies</a:t>
            </a:r>
            <a:br>
              <a:rPr lang="en" b="1"/>
            </a:br>
            <a:br>
              <a:rPr lang="en" b="1"/>
            </a:br>
            <a:r>
              <a:rPr lang="en" sz="1400"/>
              <a:t>I</a:t>
            </a:r>
            <a:r>
              <a:rPr lang="en" sz="1400">
                <a:solidFill>
                  <a:srgbClr val="24292E"/>
                </a:solidFill>
              </a:rPr>
              <a:t>n the previous lesson, you performed a risk analysis to help GeldCorp gain visibility into its most prominent threats. Since then, they've used your results to set numerous internal security goals.</a:t>
            </a:r>
            <a:br>
              <a:rPr lang="en" sz="1400">
                <a:solidFill>
                  <a:srgbClr val="24292E"/>
                </a:solidFill>
              </a:rPr>
            </a:br>
            <a:endParaRPr sz="1400">
              <a:solidFill>
                <a:srgbClr val="24292E"/>
              </a:solidFill>
            </a:endParaRPr>
          </a:p>
          <a:p>
            <a:pPr marL="0" lvl="0" indent="0" algn="l" rtl="0">
              <a:lnSpc>
                <a:spcPct val="115000"/>
              </a:lnSpc>
              <a:spcBef>
                <a:spcPts val="0"/>
              </a:spcBef>
              <a:spcAft>
                <a:spcPts val="0"/>
              </a:spcAft>
              <a:buClr>
                <a:schemeClr val="dk1"/>
              </a:buClr>
              <a:buSzPts val="1100"/>
              <a:buFont typeface="Arial"/>
              <a:buNone/>
            </a:pPr>
            <a:r>
              <a:rPr lang="en" sz="1400">
                <a:solidFill>
                  <a:srgbClr val="24292E"/>
                </a:solidFill>
              </a:rPr>
              <a:t>In this exercise, you will help them realize these goals by developing and documenting policies to support them.</a:t>
            </a:r>
            <a:endParaRPr sz="1400">
              <a:solidFill>
                <a:srgbClr val="24292E"/>
              </a:solidFill>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203" name="Google Shape;2203;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Password Policy</a:t>
            </a:r>
            <a:endParaRPr/>
          </a:p>
        </p:txBody>
      </p:sp>
      <p:sp>
        <p:nvSpPr>
          <p:cNvPr id="2204" name="Google Shape;2204;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Assignment:</a:t>
            </a:r>
            <a:endParaRPr/>
          </a:p>
        </p:txBody>
      </p:sp>
      <p:sp>
        <p:nvSpPr>
          <p:cNvPr id="2205" name="Google Shape;2205;p123"/>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solidFill>
                  <a:srgbClr val="24292E"/>
                </a:solidFill>
              </a:rPr>
              <a:t>Work in pairs on creating a policy for the below internal goal and don't hesitate to ask your instructional staff and/or classmates for help if you get stuck.</a:t>
            </a:r>
            <a:endParaRPr>
              <a:solidFill>
                <a:srgbClr val="24292E"/>
              </a:solidFill>
            </a:endParaRPr>
          </a:p>
          <a:p>
            <a:pPr marL="0" marR="38100" lvl="0" indent="0" algn="l" rtl="0">
              <a:spcBef>
                <a:spcPts val="1800"/>
              </a:spcBef>
              <a:spcAft>
                <a:spcPts val="0"/>
              </a:spcAft>
              <a:buNone/>
            </a:pPr>
            <a:endParaRPr b="1">
              <a:solidFill>
                <a:srgbClr val="24292E"/>
              </a:solidFill>
            </a:endParaRPr>
          </a:p>
          <a:p>
            <a:pPr marL="0" marR="38100" lvl="0" indent="190500" algn="l" rtl="0">
              <a:spcBef>
                <a:spcPts val="1800"/>
              </a:spcBef>
              <a:spcAft>
                <a:spcPts val="0"/>
              </a:spcAft>
              <a:buNone/>
            </a:pPr>
            <a:r>
              <a:rPr lang="en" b="1">
                <a:solidFill>
                  <a:srgbClr val="24292E"/>
                </a:solidFill>
              </a:rPr>
              <a:t>Internal Goals</a:t>
            </a:r>
            <a:endParaRPr b="1">
              <a:solidFill>
                <a:srgbClr val="24292E"/>
              </a:solidFill>
            </a:endParaRPr>
          </a:p>
          <a:p>
            <a:pPr marL="457200" lvl="0" indent="-317500" algn="l" rtl="0">
              <a:lnSpc>
                <a:spcPct val="115000"/>
              </a:lnSpc>
              <a:spcBef>
                <a:spcPts val="1200"/>
              </a:spcBef>
              <a:spcAft>
                <a:spcPts val="0"/>
              </a:spcAft>
              <a:buClr>
                <a:srgbClr val="24292E"/>
              </a:buClr>
              <a:buSzPts val="1400"/>
              <a:buFont typeface="Roboto"/>
              <a:buChar char="●"/>
            </a:pPr>
            <a:r>
              <a:rPr lang="en">
                <a:solidFill>
                  <a:srgbClr val="24292E"/>
                </a:solidFill>
              </a:rPr>
              <a:t>Eliminate tailgating at all main offices.</a:t>
            </a:r>
            <a:endParaRPr>
              <a:solidFill>
                <a:srgbClr val="24292E"/>
              </a:solidFill>
            </a:endParaRPr>
          </a:p>
          <a:p>
            <a:pPr marL="914400" lvl="1" indent="-317500" algn="l" rtl="0">
              <a:lnSpc>
                <a:spcPct val="115000"/>
              </a:lnSpc>
              <a:spcBef>
                <a:spcPts val="0"/>
              </a:spcBef>
              <a:spcAft>
                <a:spcPts val="0"/>
              </a:spcAft>
              <a:buClr>
                <a:srgbClr val="24292E"/>
              </a:buClr>
              <a:buSzPts val="1400"/>
              <a:buFont typeface="Roboto"/>
              <a:buChar char="○"/>
            </a:pPr>
            <a:r>
              <a:rPr lang="en">
                <a:solidFill>
                  <a:srgbClr val="24292E"/>
                </a:solidFill>
              </a:rPr>
              <a:t>Note: </a:t>
            </a:r>
            <a:r>
              <a:rPr lang="en" i="1">
                <a:solidFill>
                  <a:srgbClr val="24292E"/>
                </a:solidFill>
              </a:rPr>
              <a:t>Tailgating</a:t>
            </a:r>
            <a:r>
              <a:rPr lang="en">
                <a:solidFill>
                  <a:srgbClr val="24292E"/>
                </a:solidFill>
              </a:rPr>
              <a:t> is when an employee holds the door open for others, thus allowing them to enter the building without scanning their ID.</a:t>
            </a:r>
            <a:endParaRPr>
              <a:solidFill>
                <a:srgbClr val="24292E"/>
              </a:solidFill>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rPr>
              <a:t>Guarantee 99% uptime for all trading applications.</a:t>
            </a:r>
            <a:endParaRPr>
              <a:solidFill>
                <a:srgbClr val="24292E"/>
              </a:solidFill>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rPr>
              <a:t>Reduce incidence of developers accessing customer PII that they don't need for their projects.</a:t>
            </a:r>
            <a:endParaRPr>
              <a:solidFill>
                <a:srgbClr val="24292E"/>
              </a:solidFill>
            </a:endParaRPr>
          </a:p>
          <a:p>
            <a:pPr marL="0" marR="152400" lvl="0" indent="0" algn="l" rtl="0">
              <a:lnSpc>
                <a:spcPct val="145000"/>
              </a:lnSpc>
              <a:spcBef>
                <a:spcPts val="1200"/>
              </a:spcBef>
              <a:spcAft>
                <a:spcPts val="0"/>
              </a:spcAft>
              <a:buNone/>
            </a:pPr>
            <a:endParaRPr sz="1200" b="1">
              <a:solidFill>
                <a:srgbClr val="24292E"/>
              </a:solidFill>
              <a:highlight>
                <a:srgbClr val="F6F8FA"/>
              </a:highlight>
              <a:latin typeface="Courier New"/>
              <a:ea typeface="Courier New"/>
              <a:cs typeface="Courier New"/>
              <a:sym typeface="Courier New"/>
            </a:endParaRPr>
          </a:p>
          <a:p>
            <a:pPr marL="0" lvl="0" indent="0" algn="l" rtl="0">
              <a:spcBef>
                <a:spcPts val="1200"/>
              </a:spcBef>
              <a:spcAft>
                <a:spcPts val="800"/>
              </a:spcAft>
              <a:buNone/>
            </a:pPr>
            <a:endParaRPr/>
          </a:p>
        </p:txBody>
      </p:sp>
      <p:sp>
        <p:nvSpPr>
          <p:cNvPr id="2206" name="Google Shape;2206;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2207" name="Google Shape;2207;p123"/>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213" name="Google Shape;2213;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Password Policy</a:t>
            </a:r>
            <a:endParaRPr/>
          </a:p>
        </p:txBody>
      </p:sp>
      <p:sp>
        <p:nvSpPr>
          <p:cNvPr id="2214" name="Google Shape;2214;p12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Password Policy Template:</a:t>
            </a:r>
            <a:endParaRPr/>
          </a:p>
        </p:txBody>
      </p:sp>
      <p:sp>
        <p:nvSpPr>
          <p:cNvPr id="2215" name="Google Shape;2215;p124"/>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200" b="1">
                <a:solidFill>
                  <a:srgbClr val="24292E"/>
                </a:solidFill>
                <a:latin typeface="Courier New"/>
                <a:ea typeface="Courier New"/>
                <a:cs typeface="Courier New"/>
                <a:sym typeface="Courier New"/>
              </a:rPr>
              <a:t>DATE:</a:t>
            </a:r>
            <a:endParaRPr sz="1200" b="1">
              <a:solidFill>
                <a:srgbClr val="24292E"/>
              </a:solidFill>
              <a:latin typeface="Courier New"/>
              <a:ea typeface="Courier New"/>
              <a:cs typeface="Courier New"/>
              <a:sym typeface="Courier New"/>
            </a:endParaRPr>
          </a:p>
          <a:p>
            <a:pPr marL="0" lvl="0" indent="0" algn="l" rtl="0">
              <a:spcBef>
                <a:spcPts val="800"/>
              </a:spcBef>
              <a:spcAft>
                <a:spcPts val="0"/>
              </a:spcAft>
              <a:buNone/>
            </a:pPr>
            <a:r>
              <a:rPr lang="en" sz="1200" b="1">
                <a:solidFill>
                  <a:srgbClr val="24292E"/>
                </a:solidFill>
                <a:latin typeface="Courier New"/>
                <a:ea typeface="Courier New"/>
                <a:cs typeface="Courier New"/>
                <a:sym typeface="Courier New"/>
              </a:rPr>
              <a:t>AUTHOR:</a:t>
            </a:r>
            <a:endParaRPr sz="1200" b="1">
              <a:solidFill>
                <a:srgbClr val="24292E"/>
              </a:solidFill>
              <a:latin typeface="Courier New"/>
              <a:ea typeface="Courier New"/>
              <a:cs typeface="Courier New"/>
              <a:sym typeface="Courier New"/>
            </a:endParaRPr>
          </a:p>
          <a:p>
            <a:pPr marL="0" lvl="0" indent="0" algn="l" rtl="0">
              <a:spcBef>
                <a:spcPts val="800"/>
              </a:spcBef>
              <a:spcAft>
                <a:spcPts val="0"/>
              </a:spcAft>
              <a:buNone/>
            </a:pPr>
            <a:r>
              <a:rPr lang="en" sz="1200" b="1">
                <a:solidFill>
                  <a:srgbClr val="24292E"/>
                </a:solidFill>
                <a:latin typeface="Courier New"/>
                <a:ea typeface="Courier New"/>
                <a:cs typeface="Courier New"/>
                <a:sym typeface="Courier New"/>
              </a:rPr>
              <a:t>&lt;Policy Name&gt;</a:t>
            </a:r>
            <a:endParaRPr sz="1200" b="1">
              <a:solidFill>
                <a:srgbClr val="24292E"/>
              </a:solidFill>
              <a:latin typeface="Courier New"/>
              <a:ea typeface="Courier New"/>
              <a:cs typeface="Courier New"/>
              <a:sym typeface="Courier New"/>
            </a:endParaRPr>
          </a:p>
          <a:p>
            <a:pPr marL="0" lvl="0" indent="0" algn="l" rtl="0">
              <a:spcBef>
                <a:spcPts val="800"/>
              </a:spcBef>
              <a:spcAft>
                <a:spcPts val="0"/>
              </a:spcAft>
              <a:buNone/>
            </a:pPr>
            <a:r>
              <a:rPr lang="en" sz="1200" b="1">
                <a:solidFill>
                  <a:srgbClr val="24292E"/>
                </a:solidFill>
                <a:latin typeface="Courier New"/>
                <a:ea typeface="Courier New"/>
                <a:cs typeface="Courier New"/>
                <a:sym typeface="Courier New"/>
              </a:rPr>
              <a:t>PURPOSE</a:t>
            </a:r>
            <a:endParaRPr sz="1200" b="1">
              <a:solidFill>
                <a:srgbClr val="24292E"/>
              </a:solidFill>
              <a:latin typeface="Courier New"/>
              <a:ea typeface="Courier New"/>
              <a:cs typeface="Courier New"/>
              <a:sym typeface="Courier New"/>
            </a:endParaRPr>
          </a:p>
          <a:p>
            <a:pPr marL="0" lvl="0" indent="0" algn="l" rtl="0">
              <a:spcBef>
                <a:spcPts val="800"/>
              </a:spcBef>
              <a:spcAft>
                <a:spcPts val="0"/>
              </a:spcAft>
              <a:buNone/>
            </a:pPr>
            <a:r>
              <a:rPr lang="en" sz="1200">
                <a:solidFill>
                  <a:srgbClr val="24292E"/>
                </a:solidFill>
                <a:latin typeface="Courier New"/>
                <a:ea typeface="Courier New"/>
                <a:cs typeface="Courier New"/>
                <a:sym typeface="Courier New"/>
              </a:rPr>
              <a:t>What security benefit does this policy bring?</a:t>
            </a:r>
            <a:endParaRPr sz="1200">
              <a:solidFill>
                <a:srgbClr val="24292E"/>
              </a:solidFill>
              <a:latin typeface="Courier New"/>
              <a:ea typeface="Courier New"/>
              <a:cs typeface="Courier New"/>
              <a:sym typeface="Courier New"/>
            </a:endParaRPr>
          </a:p>
          <a:p>
            <a:pPr marL="0" lvl="0" indent="0" algn="l" rtl="0">
              <a:spcBef>
                <a:spcPts val="800"/>
              </a:spcBef>
              <a:spcAft>
                <a:spcPts val="0"/>
              </a:spcAft>
              <a:buNone/>
            </a:pPr>
            <a:r>
              <a:rPr lang="en" sz="1200" b="1">
                <a:solidFill>
                  <a:srgbClr val="24292E"/>
                </a:solidFill>
                <a:latin typeface="Courier New"/>
                <a:ea typeface="Courier New"/>
                <a:cs typeface="Courier New"/>
                <a:sym typeface="Courier New"/>
              </a:rPr>
              <a:t>DESCRIPTION OF &lt;Policy Name&gt;</a:t>
            </a:r>
            <a:endParaRPr sz="1200" b="1">
              <a:solidFill>
                <a:srgbClr val="24292E"/>
              </a:solidFill>
              <a:latin typeface="Courier New"/>
              <a:ea typeface="Courier New"/>
              <a:cs typeface="Courier New"/>
              <a:sym typeface="Courier New"/>
            </a:endParaRPr>
          </a:p>
          <a:p>
            <a:pPr marL="0" lvl="0" indent="0" algn="l" rtl="0">
              <a:spcBef>
                <a:spcPts val="800"/>
              </a:spcBef>
              <a:spcAft>
                <a:spcPts val="0"/>
              </a:spcAft>
              <a:buNone/>
            </a:pPr>
            <a:r>
              <a:rPr lang="en" sz="1200">
                <a:solidFill>
                  <a:srgbClr val="24292E"/>
                </a:solidFill>
                <a:latin typeface="Courier New"/>
                <a:ea typeface="Courier New"/>
                <a:cs typeface="Courier New"/>
                <a:sym typeface="Courier New"/>
              </a:rPr>
              <a:t>What are the terms of the policy?</a:t>
            </a:r>
            <a:endParaRPr sz="1200">
              <a:solidFill>
                <a:srgbClr val="24292E"/>
              </a:solidFill>
              <a:latin typeface="Courier New"/>
              <a:ea typeface="Courier New"/>
              <a:cs typeface="Courier New"/>
              <a:sym typeface="Courier New"/>
            </a:endParaRPr>
          </a:p>
          <a:p>
            <a:pPr marL="0" lvl="0" indent="0" algn="l" rtl="0">
              <a:spcBef>
                <a:spcPts val="800"/>
              </a:spcBef>
              <a:spcAft>
                <a:spcPts val="0"/>
              </a:spcAft>
              <a:buNone/>
            </a:pPr>
            <a:r>
              <a:rPr lang="en" sz="1200" b="1">
                <a:solidFill>
                  <a:srgbClr val="24292E"/>
                </a:solidFill>
                <a:latin typeface="Courier New"/>
                <a:ea typeface="Courier New"/>
                <a:cs typeface="Courier New"/>
                <a:sym typeface="Courier New"/>
              </a:rPr>
              <a:t>ENFORCEMENT</a:t>
            </a:r>
            <a:endParaRPr sz="1200" b="1">
              <a:solidFill>
                <a:srgbClr val="24292E"/>
              </a:solidFill>
              <a:latin typeface="Courier New"/>
              <a:ea typeface="Courier New"/>
              <a:cs typeface="Courier New"/>
              <a:sym typeface="Courier New"/>
            </a:endParaRPr>
          </a:p>
          <a:p>
            <a:pPr marL="0" lvl="0" indent="0" algn="l" rtl="0">
              <a:spcBef>
                <a:spcPts val="800"/>
              </a:spcBef>
              <a:spcAft>
                <a:spcPts val="0"/>
              </a:spcAft>
              <a:buNone/>
            </a:pPr>
            <a:r>
              <a:rPr lang="en" sz="1200">
                <a:solidFill>
                  <a:srgbClr val="24292E"/>
                </a:solidFill>
                <a:latin typeface="Courier New"/>
                <a:ea typeface="Courier New"/>
                <a:cs typeface="Courier New"/>
                <a:sym typeface="Courier New"/>
              </a:rPr>
              <a:t>How will this policy be enforced?</a:t>
            </a:r>
            <a:endParaRPr sz="1200">
              <a:solidFill>
                <a:srgbClr val="24292E"/>
              </a:solidFill>
              <a:latin typeface="Courier New"/>
              <a:ea typeface="Courier New"/>
              <a:cs typeface="Courier New"/>
              <a:sym typeface="Courier New"/>
            </a:endParaRPr>
          </a:p>
          <a:p>
            <a:pPr marL="0" lvl="0" indent="0" algn="l" rtl="0">
              <a:spcBef>
                <a:spcPts val="800"/>
              </a:spcBef>
              <a:spcAft>
                <a:spcPts val="0"/>
              </a:spcAft>
              <a:buNone/>
            </a:pPr>
            <a:r>
              <a:rPr lang="en" sz="1200" b="1">
                <a:solidFill>
                  <a:srgbClr val="24292E"/>
                </a:solidFill>
                <a:latin typeface="Courier New"/>
                <a:ea typeface="Courier New"/>
                <a:cs typeface="Courier New"/>
                <a:sym typeface="Courier New"/>
              </a:rPr>
              <a:t>MONITORING  </a:t>
            </a:r>
            <a:endParaRPr sz="1200" b="1">
              <a:solidFill>
                <a:srgbClr val="24292E"/>
              </a:solidFill>
              <a:latin typeface="Courier New"/>
              <a:ea typeface="Courier New"/>
              <a:cs typeface="Courier New"/>
              <a:sym typeface="Courier New"/>
            </a:endParaRPr>
          </a:p>
          <a:p>
            <a:pPr marL="0" marR="152400" lvl="0" indent="0" algn="l" rtl="0">
              <a:lnSpc>
                <a:spcPct val="145000"/>
              </a:lnSpc>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How will the effectiveness of this policy be measured?</a:t>
            </a:r>
            <a:endParaRPr sz="1200">
              <a:solidFill>
                <a:srgbClr val="24292E"/>
              </a:solidFill>
              <a:latin typeface="Courier New"/>
              <a:ea typeface="Courier New"/>
              <a:cs typeface="Courier New"/>
              <a:sym typeface="Courier New"/>
            </a:endParaRPr>
          </a:p>
          <a:p>
            <a:pPr marL="0" lvl="0" indent="0" algn="l" rtl="0">
              <a:spcBef>
                <a:spcPts val="1200"/>
              </a:spcBef>
              <a:spcAft>
                <a:spcPts val="800"/>
              </a:spcAft>
              <a:buNone/>
            </a:pPr>
            <a:endParaRPr/>
          </a:p>
        </p:txBody>
      </p:sp>
      <p:sp>
        <p:nvSpPr>
          <p:cNvPr id="2216" name="Google Shape;2216;p12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2217" name="Google Shape;2217;p12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223" name="Google Shape;2223;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2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lnSpc>
                <a:spcPct val="125000"/>
              </a:lnSpc>
              <a:spcBef>
                <a:spcPts val="1800"/>
              </a:spcBef>
              <a:spcAft>
                <a:spcPts val="0"/>
              </a:spcAft>
              <a:buClr>
                <a:schemeClr val="dk1"/>
              </a:buClr>
              <a:buSzPts val="1100"/>
              <a:buFont typeface="Arial"/>
              <a:buNone/>
            </a:pPr>
            <a:r>
              <a:rPr lang="en" sz="3000" b="1">
                <a:solidFill>
                  <a:schemeClr val="lt1"/>
                </a:solidFill>
                <a:latin typeface="Roboto Mono"/>
                <a:ea typeface="Roboto Mono"/>
                <a:cs typeface="Roboto Mono"/>
                <a:sym typeface="Roboto Mono"/>
              </a:rPr>
              <a:t>Using Frameworks to Guide Policy Development</a:t>
            </a:r>
            <a:endParaRPr sz="3000" b="1">
              <a:solidFill>
                <a:schemeClr val="lt1"/>
              </a:solidFill>
              <a:latin typeface="Roboto Mono"/>
              <a:ea typeface="Roboto Mono"/>
              <a:cs typeface="Roboto Mono"/>
              <a:sym typeface="Roboto Mono"/>
            </a:endParaRPr>
          </a:p>
          <a:p>
            <a:pPr marL="0" lvl="0" indent="0" algn="ctr" rtl="0">
              <a:spcBef>
                <a:spcPts val="1200"/>
              </a:spcBef>
              <a:spcAft>
                <a:spcPts val="0"/>
              </a:spcAft>
              <a:buNone/>
            </a:pPr>
            <a:endParaRPr/>
          </a:p>
        </p:txBody>
      </p:sp>
      <p:sp>
        <p:nvSpPr>
          <p:cNvPr id="2229" name="Google Shape;2229;p1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230" name="Google Shape;2230;p12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231" name="Google Shape;2231;p1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Internal Objectives and Policy</a:t>
            </a:r>
            <a:endParaRPr/>
          </a:p>
        </p:txBody>
      </p:sp>
      <p:sp>
        <p:nvSpPr>
          <p:cNvPr id="2237" name="Google Shape;2237;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238" name="Google Shape;2238;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9" name="Google Shape;2239;p127"/>
          <p:cNvSpPr/>
          <p:nvPr/>
        </p:nvSpPr>
        <p:spPr>
          <a:xfrm>
            <a:off x="413200" y="2849825"/>
            <a:ext cx="8525700" cy="1735200"/>
          </a:xfrm>
          <a:prstGeom prst="rect">
            <a:avLst/>
          </a:prstGeom>
          <a:solidFill>
            <a:srgbClr val="F4CC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Roboto Mono"/>
              <a:ea typeface="Roboto Mono"/>
              <a:cs typeface="Roboto Mono"/>
              <a:sym typeface="Roboto Mono"/>
            </a:endParaRPr>
          </a:p>
          <a:p>
            <a:pPr marL="0" marR="0" lvl="0" indent="0" algn="ctr" rtl="0">
              <a:lnSpc>
                <a:spcPct val="100000"/>
              </a:lnSpc>
              <a:spcBef>
                <a:spcPts val="0"/>
              </a:spcBef>
              <a:spcAft>
                <a:spcPts val="0"/>
              </a:spcAft>
              <a:buNone/>
            </a:pPr>
            <a:endParaRPr>
              <a:latin typeface="Roboto Mono"/>
              <a:ea typeface="Roboto Mono"/>
              <a:cs typeface="Roboto Mono"/>
              <a:sym typeface="Roboto Mono"/>
            </a:endParaRPr>
          </a:p>
          <a:p>
            <a:pPr marL="0" marR="0" lvl="0" indent="0" algn="ctr" rtl="0">
              <a:lnSpc>
                <a:spcPct val="100000"/>
              </a:lnSpc>
              <a:spcBef>
                <a:spcPts val="0"/>
              </a:spcBef>
              <a:spcAft>
                <a:spcPts val="0"/>
              </a:spcAft>
              <a:buNone/>
            </a:pPr>
            <a:r>
              <a:rPr lang="en">
                <a:latin typeface="Roboto Mono"/>
                <a:ea typeface="Roboto Mono"/>
                <a:cs typeface="Roboto Mono"/>
                <a:sym typeface="Roboto Mono"/>
              </a:rPr>
              <a:t>Example: merchants that process financial transactions are legally required to guarantee that their customers' data remains confidential. If a company suffers a breach that results in the disclosure of customer PII, they may be subject to fines and other legal penalties.</a:t>
            </a:r>
            <a:endParaRPr>
              <a:latin typeface="Roboto Mono"/>
              <a:ea typeface="Roboto Mono"/>
              <a:cs typeface="Roboto Mono"/>
              <a:sym typeface="Roboto Mono"/>
            </a:endParaRPr>
          </a:p>
          <a:p>
            <a:pPr marL="0" marR="0" lvl="0" indent="0" algn="ctr" rtl="0">
              <a:lnSpc>
                <a:spcPct val="100000"/>
              </a:lnSpc>
              <a:spcBef>
                <a:spcPts val="0"/>
              </a:spcBef>
              <a:spcAft>
                <a:spcPts val="0"/>
              </a:spcAft>
              <a:buNone/>
            </a:pPr>
            <a:endParaRPr sz="1600">
              <a:latin typeface="Roboto Mono"/>
              <a:ea typeface="Roboto Mono"/>
              <a:cs typeface="Roboto Mono"/>
              <a:sym typeface="Roboto Mono"/>
            </a:endParaRPr>
          </a:p>
          <a:p>
            <a:pPr marL="0" lvl="0" indent="0" algn="ctr" rtl="0">
              <a:spcBef>
                <a:spcPts val="0"/>
              </a:spcBef>
              <a:spcAft>
                <a:spcPts val="0"/>
              </a:spcAft>
              <a:buNone/>
            </a:pPr>
            <a:r>
              <a:rPr lang="en" sz="1600">
                <a:latin typeface="Roboto Mono"/>
                <a:ea typeface="Roboto Mono"/>
                <a:cs typeface="Roboto Mono"/>
                <a:sym typeface="Roboto Mono"/>
              </a:rPr>
              <a:t>.</a:t>
            </a:r>
            <a:endParaRPr sz="1600">
              <a:latin typeface="Roboto Mono"/>
              <a:ea typeface="Roboto Mono"/>
              <a:cs typeface="Roboto Mono"/>
              <a:sym typeface="Roboto Mono"/>
            </a:endParaRPr>
          </a:p>
        </p:txBody>
      </p:sp>
      <p:sp>
        <p:nvSpPr>
          <p:cNvPr id="2240" name="Google Shape;2240;p127"/>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8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r>
              <a:rPr lang="en" sz="1800">
                <a:solidFill>
                  <a:schemeClr val="dk1"/>
                </a:solidFill>
                <a:latin typeface="Roboto"/>
                <a:ea typeface="Roboto"/>
                <a:cs typeface="Roboto"/>
                <a:sym typeface="Roboto"/>
              </a:rPr>
              <a:t>Businesses often have to follow rules in addition to those they set for themselves. These rules don't directly benefit the business, but might be mandated by the law or industry standards.</a:t>
            </a:r>
            <a:endParaRPr sz="18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2000">
                <a:solidFill>
                  <a:schemeClr val="dk1"/>
                </a:solidFill>
                <a:latin typeface="Roboto"/>
                <a:ea typeface="Roboto"/>
                <a:cs typeface="Roboto"/>
                <a:sym typeface="Roboto"/>
              </a:rPr>
            </a:b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Governance Frameworks</a:t>
            </a:r>
            <a:endParaRPr/>
          </a:p>
        </p:txBody>
      </p:sp>
      <p:sp>
        <p:nvSpPr>
          <p:cNvPr id="2246" name="Google Shape;2246;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247" name="Google Shape;2247;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48" name="Google Shape;2248;p128"/>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600">
                <a:solidFill>
                  <a:srgbClr val="24292E"/>
                </a:solidFill>
                <a:latin typeface="Roboto"/>
                <a:ea typeface="Roboto"/>
                <a:cs typeface="Roboto"/>
                <a:sym typeface="Roboto"/>
              </a:rPr>
              <a:t>These rules that everyone should follow are often described as policies that everyone should have in place. </a:t>
            </a:r>
            <a:endParaRPr sz="1600">
              <a:solidFill>
                <a:srgbClr val="24292E"/>
              </a:solidFill>
              <a:latin typeface="Roboto"/>
              <a:ea typeface="Roboto"/>
              <a:cs typeface="Roboto"/>
              <a:sym typeface="Roboto"/>
            </a:endParaRPr>
          </a:p>
          <a:p>
            <a:pPr marL="0" lvl="0" indent="0" algn="l" rtl="0">
              <a:lnSpc>
                <a:spcPct val="115000"/>
              </a:lnSpc>
              <a:spcBef>
                <a:spcPts val="1200"/>
              </a:spcBef>
              <a:spcAft>
                <a:spcPts val="0"/>
              </a:spcAft>
              <a:buNone/>
            </a:pPr>
            <a:r>
              <a:rPr lang="en" sz="1600">
                <a:solidFill>
                  <a:srgbClr val="24292E"/>
                </a:solidFill>
                <a:latin typeface="Roboto"/>
                <a:ea typeface="Roboto"/>
                <a:cs typeface="Roboto"/>
                <a:sym typeface="Roboto"/>
              </a:rPr>
              <a:t>Such prescriptions of which rules an organization should follow are often called </a:t>
            </a:r>
            <a:r>
              <a:rPr lang="en" sz="1600" b="1">
                <a:solidFill>
                  <a:srgbClr val="24292E"/>
                </a:solidFill>
                <a:latin typeface="Roboto"/>
                <a:ea typeface="Roboto"/>
                <a:cs typeface="Roboto"/>
                <a:sym typeface="Roboto"/>
              </a:rPr>
              <a:t>governance frameworks. </a:t>
            </a:r>
            <a:endParaRPr sz="1600">
              <a:solidFill>
                <a:srgbClr val="24292E"/>
              </a:solidFill>
              <a:latin typeface="Roboto"/>
              <a:ea typeface="Roboto"/>
              <a:cs typeface="Roboto"/>
              <a:sym typeface="Roboto"/>
            </a:endParaRPr>
          </a:p>
          <a:p>
            <a:pPr marL="0" lvl="0" indent="0" algn="ctr" rtl="0">
              <a:lnSpc>
                <a:spcPct val="115000"/>
              </a:lnSpc>
              <a:spcBef>
                <a:spcPts val="1200"/>
              </a:spcBef>
              <a:spcAft>
                <a:spcPts val="0"/>
              </a:spcAft>
              <a:buNone/>
            </a:pPr>
            <a:r>
              <a:rPr lang="en" sz="1600">
                <a:solidFill>
                  <a:srgbClr val="24292E"/>
                </a:solidFill>
                <a:latin typeface="Roboto"/>
                <a:ea typeface="Roboto"/>
                <a:cs typeface="Roboto"/>
                <a:sym typeface="Roboto"/>
              </a:rPr>
              <a:t>Frameworks can be:</a:t>
            </a:r>
            <a:endParaRPr sz="1600">
              <a:solidFill>
                <a:srgbClr val="24292E"/>
              </a:solidFill>
            </a:endParaRPr>
          </a:p>
          <a:p>
            <a:pPr marL="0" lvl="0" indent="0" algn="l" rtl="0">
              <a:lnSpc>
                <a:spcPct val="115000"/>
              </a:lnSpc>
              <a:spcBef>
                <a:spcPts val="1200"/>
              </a:spcBef>
              <a:spcAft>
                <a:spcPts val="0"/>
              </a:spcAft>
              <a:buNone/>
            </a:pPr>
            <a:endParaRPr sz="1200">
              <a:solidFill>
                <a:srgbClr val="24292E"/>
              </a:solidFill>
            </a:endParaRPr>
          </a:p>
          <a:p>
            <a:pPr marL="0" lvl="0" indent="0" algn="l" rtl="0">
              <a:lnSpc>
                <a:spcPct val="115000"/>
              </a:lnSpc>
              <a:spcBef>
                <a:spcPts val="1200"/>
              </a:spcBef>
              <a:spcAft>
                <a:spcPts val="0"/>
              </a:spcAft>
              <a:buNone/>
            </a:pPr>
            <a:endParaRPr sz="1200">
              <a:solidFill>
                <a:srgbClr val="24292E"/>
              </a:solidFill>
            </a:endParaRPr>
          </a:p>
          <a:p>
            <a:pPr marL="0" lvl="0" indent="0" algn="l" rtl="0">
              <a:lnSpc>
                <a:spcPct val="115000"/>
              </a:lnSpc>
              <a:spcBef>
                <a:spcPts val="1200"/>
              </a:spcBef>
              <a:spcAft>
                <a:spcPts val="0"/>
              </a:spcAft>
              <a:buNone/>
            </a:pPr>
            <a:endParaRPr sz="1200">
              <a:solidFill>
                <a:srgbClr val="24292E"/>
              </a:solidFill>
            </a:endParaRPr>
          </a:p>
          <a:p>
            <a:pPr marL="0" lvl="0" indent="0" algn="l" rtl="0">
              <a:lnSpc>
                <a:spcPct val="115000"/>
              </a:lnSpc>
              <a:spcBef>
                <a:spcPts val="1200"/>
              </a:spcBef>
              <a:spcAft>
                <a:spcPts val="0"/>
              </a:spcAft>
              <a:buNone/>
            </a:pPr>
            <a:endParaRPr sz="1600">
              <a:solidFill>
                <a:srgbClr val="980000"/>
              </a:solidFill>
            </a:endParaRPr>
          </a:p>
          <a:p>
            <a:pPr marL="0" marR="0" lvl="0" indent="0" algn="l" rtl="0">
              <a:lnSpc>
                <a:spcPct val="115000"/>
              </a:lnSpc>
              <a:spcBef>
                <a:spcPts val="1200"/>
              </a:spcBef>
              <a:spcAft>
                <a:spcPts val="0"/>
              </a:spcAft>
              <a:buNone/>
            </a:pPr>
            <a:endParaRPr sz="18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2000">
                <a:solidFill>
                  <a:schemeClr val="dk1"/>
                </a:solidFill>
                <a:latin typeface="Roboto"/>
                <a:ea typeface="Roboto"/>
                <a:cs typeface="Roboto"/>
                <a:sym typeface="Roboto"/>
              </a:rPr>
            </a:b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1800">
              <a:solidFill>
                <a:schemeClr val="dk1"/>
              </a:solidFill>
              <a:latin typeface="Roboto"/>
              <a:ea typeface="Roboto"/>
              <a:cs typeface="Roboto"/>
              <a:sym typeface="Roboto"/>
            </a:endParaRPr>
          </a:p>
        </p:txBody>
      </p:sp>
      <p:sp>
        <p:nvSpPr>
          <p:cNvPr id="2249" name="Google Shape;2249;p128"/>
          <p:cNvSpPr txBox="1"/>
          <p:nvPr/>
        </p:nvSpPr>
        <p:spPr>
          <a:xfrm>
            <a:off x="459925" y="2845800"/>
            <a:ext cx="3281100" cy="662400"/>
          </a:xfrm>
          <a:prstGeom prst="rect">
            <a:avLst/>
          </a:prstGeom>
          <a:solidFill>
            <a:srgbClr val="F4CCCC"/>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Internal (Developed by the company)</a:t>
            </a:r>
            <a:endParaRPr/>
          </a:p>
        </p:txBody>
      </p:sp>
      <p:sp>
        <p:nvSpPr>
          <p:cNvPr id="2250" name="Google Shape;2250;p128"/>
          <p:cNvSpPr txBox="1"/>
          <p:nvPr/>
        </p:nvSpPr>
        <p:spPr>
          <a:xfrm>
            <a:off x="5595625" y="2814625"/>
            <a:ext cx="3203100" cy="662400"/>
          </a:xfrm>
          <a:prstGeom prst="rect">
            <a:avLst/>
          </a:prstGeom>
          <a:solidFill>
            <a:srgbClr val="F4CCCC"/>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External (Developed by standards bodies or governments)</a:t>
            </a:r>
            <a:endParaRPr/>
          </a:p>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a:t>
            </a:r>
            <a:endParaRPr/>
          </a:p>
        </p:txBody>
      </p:sp>
      <p:sp>
        <p:nvSpPr>
          <p:cNvPr id="2256" name="Google Shape;2256;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257" name="Google Shape;2257;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8" name="Google Shape;2258;p129"/>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300"/>
              </a:spcBef>
              <a:spcAft>
                <a:spcPts val="0"/>
              </a:spcAft>
              <a:buNone/>
            </a:pPr>
            <a:r>
              <a:rPr lang="en" sz="1600">
                <a:solidFill>
                  <a:srgbClr val="24292E"/>
                </a:solidFill>
                <a:latin typeface="Roboto"/>
                <a:ea typeface="Roboto"/>
                <a:cs typeface="Roboto"/>
                <a:sym typeface="Roboto"/>
              </a:rPr>
              <a:t>These </a:t>
            </a:r>
            <a:r>
              <a:rPr lang="en" sz="1600">
                <a:solidFill>
                  <a:srgbClr val="24292E"/>
                </a:solidFill>
                <a:highlight>
                  <a:srgbClr val="FFFFFF"/>
                </a:highlight>
                <a:latin typeface="Roboto"/>
                <a:ea typeface="Roboto"/>
                <a:cs typeface="Roboto"/>
                <a:sym typeface="Roboto"/>
              </a:rPr>
              <a:t>frameworks have their origins in statutes adopted by the </a:t>
            </a:r>
            <a:r>
              <a:rPr lang="en" sz="1600" b="1">
                <a:solidFill>
                  <a:srgbClr val="24292E"/>
                </a:solidFill>
                <a:highlight>
                  <a:srgbClr val="FFFFFF"/>
                </a:highlight>
                <a:latin typeface="Roboto"/>
                <a:ea typeface="Roboto"/>
                <a:cs typeface="Roboto"/>
                <a:sym typeface="Roboto"/>
              </a:rPr>
              <a:t>Securities and Exchange Commission (SEC)</a:t>
            </a:r>
            <a:r>
              <a:rPr lang="en" sz="1600">
                <a:solidFill>
                  <a:srgbClr val="24292E"/>
                </a:solidFill>
                <a:highlight>
                  <a:srgbClr val="FFFFFF"/>
                </a:highlight>
                <a:latin typeface="Roboto"/>
                <a:ea typeface="Roboto"/>
                <a:cs typeface="Roboto"/>
                <a:sym typeface="Roboto"/>
              </a:rPr>
              <a:t>, the regulatory body in charge of enforcing and proposing laws regarding financial instruments (stocks, bonds, options, etc.), and protecting consumers from fraud.</a:t>
            </a:r>
            <a:br>
              <a:rPr lang="en" sz="1600">
                <a:solidFill>
                  <a:srgbClr val="24292E"/>
                </a:solidFill>
                <a:highlight>
                  <a:srgbClr val="FFFFFF"/>
                </a:highlight>
                <a:latin typeface="Roboto"/>
                <a:ea typeface="Roboto"/>
                <a:cs typeface="Roboto"/>
                <a:sym typeface="Roboto"/>
              </a:rPr>
            </a:br>
            <a:br>
              <a:rPr lang="en" sz="1600">
                <a:solidFill>
                  <a:srgbClr val="24292E"/>
                </a:solidFill>
                <a:highlight>
                  <a:srgbClr val="FFFFFF"/>
                </a:highlight>
                <a:latin typeface="Roboto"/>
                <a:ea typeface="Roboto"/>
                <a:cs typeface="Roboto"/>
                <a:sym typeface="Roboto"/>
              </a:rPr>
            </a:br>
            <a:endParaRPr sz="1600">
              <a:solidFill>
                <a:srgbClr val="24292E"/>
              </a:solidFill>
              <a:highlight>
                <a:srgbClr val="FFFFFF"/>
              </a:highlight>
              <a:latin typeface="Roboto"/>
              <a:ea typeface="Roboto"/>
              <a:cs typeface="Roboto"/>
              <a:sym typeface="Roboto"/>
            </a:endParaRPr>
          </a:p>
          <a:p>
            <a:pPr marL="0" marR="0" lvl="0" indent="0" algn="l" rtl="0">
              <a:lnSpc>
                <a:spcPct val="115000"/>
              </a:lnSpc>
              <a:spcBef>
                <a:spcPts val="1200"/>
              </a:spcBef>
              <a:spcAft>
                <a:spcPts val="0"/>
              </a:spcAft>
              <a:buNone/>
            </a:pPr>
            <a:r>
              <a:rPr lang="en" sz="1600">
                <a:solidFill>
                  <a:srgbClr val="24292E"/>
                </a:solidFill>
                <a:highlight>
                  <a:srgbClr val="FFFFFF"/>
                </a:highlight>
                <a:latin typeface="Roboto"/>
                <a:ea typeface="Roboto"/>
                <a:cs typeface="Roboto"/>
                <a:sym typeface="Roboto"/>
              </a:rPr>
              <a:t>During the 90s, the SEC worked with Congress to pass anti-fraud statutes to discourage many incidents of cybercrime.</a:t>
            </a:r>
            <a:br>
              <a:rPr lang="en" sz="1600">
                <a:solidFill>
                  <a:srgbClr val="24292E"/>
                </a:solidFill>
                <a:highlight>
                  <a:srgbClr val="FFFFFF"/>
                </a:highlight>
                <a:latin typeface="Roboto"/>
                <a:ea typeface="Roboto"/>
                <a:cs typeface="Roboto"/>
                <a:sym typeface="Roboto"/>
              </a:rPr>
            </a:br>
            <a:endParaRPr sz="1600">
              <a:solidFill>
                <a:srgbClr val="24292E"/>
              </a:solidFill>
              <a:highlight>
                <a:srgbClr val="FFFFFF"/>
              </a:highlight>
              <a:latin typeface="Roboto"/>
              <a:ea typeface="Roboto"/>
              <a:cs typeface="Roboto"/>
              <a:sym typeface="Roboto"/>
            </a:endParaRPr>
          </a:p>
          <a:p>
            <a:pPr marL="0" marR="0" lvl="0" indent="0" algn="l" rtl="0">
              <a:lnSpc>
                <a:spcPct val="115000"/>
              </a:lnSpc>
              <a:spcBef>
                <a:spcPts val="1200"/>
              </a:spcBef>
              <a:spcAft>
                <a:spcPts val="0"/>
              </a:spcAft>
              <a:buNone/>
            </a:pPr>
            <a:r>
              <a:rPr lang="en" sz="1600">
                <a:solidFill>
                  <a:srgbClr val="24292E"/>
                </a:solidFill>
                <a:highlight>
                  <a:srgbClr val="FFFFFF"/>
                </a:highlight>
                <a:latin typeface="Roboto"/>
                <a:ea typeface="Roboto"/>
                <a:cs typeface="Roboto"/>
                <a:sym typeface="Roboto"/>
              </a:rPr>
              <a:t>In 2000, the SEC moved past simple anti-fraud laws by adopting a regulatory statute called Regulation S-P</a:t>
            </a:r>
            <a:endParaRPr sz="1600">
              <a:solidFill>
                <a:srgbClr val="24292E"/>
              </a:solidFill>
              <a:highlight>
                <a:srgbClr val="FFFFFF"/>
              </a:highlight>
              <a:latin typeface="Roboto"/>
              <a:ea typeface="Roboto"/>
              <a:cs typeface="Roboto"/>
              <a:sym typeface="Roboto"/>
            </a:endParaRPr>
          </a:p>
          <a:p>
            <a:pPr marL="0" lvl="0" indent="0" algn="l" rtl="0">
              <a:lnSpc>
                <a:spcPct val="115000"/>
              </a:lnSpc>
              <a:spcBef>
                <a:spcPts val="1200"/>
              </a:spcBef>
              <a:spcAft>
                <a:spcPts val="0"/>
              </a:spcAft>
              <a:buNone/>
            </a:pPr>
            <a:endParaRPr sz="1600">
              <a:solidFill>
                <a:srgbClr val="980000"/>
              </a:solidFill>
            </a:endParaRPr>
          </a:p>
          <a:p>
            <a:pPr marL="0" marR="0" lvl="0" indent="0" algn="l" rtl="0">
              <a:lnSpc>
                <a:spcPct val="115000"/>
              </a:lnSpc>
              <a:spcBef>
                <a:spcPts val="1200"/>
              </a:spcBef>
              <a:spcAft>
                <a:spcPts val="0"/>
              </a:spcAft>
              <a:buNone/>
            </a:pPr>
            <a:endParaRPr sz="18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2000">
                <a:solidFill>
                  <a:schemeClr val="dk1"/>
                </a:solidFill>
                <a:latin typeface="Roboto"/>
                <a:ea typeface="Roboto"/>
                <a:cs typeface="Roboto"/>
                <a:sym typeface="Roboto"/>
              </a:rPr>
            </a:b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24292E"/>
                </a:solidFill>
                <a:highlight>
                  <a:srgbClr val="FFFFFF"/>
                </a:highlight>
                <a:latin typeface="Roboto"/>
                <a:ea typeface="Roboto"/>
                <a:cs typeface="Roboto"/>
                <a:sym typeface="Roboto"/>
              </a:rPr>
              <a:t>Rule 30 of Regulation S-P (Safeguard Rule)</a:t>
            </a:r>
            <a:endParaRPr/>
          </a:p>
        </p:txBody>
      </p:sp>
      <p:sp>
        <p:nvSpPr>
          <p:cNvPr id="2264" name="Google Shape;2264;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Mandates that organizations establish written policies and procedures that are designed to:</a:t>
            </a:r>
            <a:endParaRPr sz="1600"/>
          </a:p>
        </p:txBody>
      </p:sp>
      <p:sp>
        <p:nvSpPr>
          <p:cNvPr id="2265" name="Google Shape;2265;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266" name="Google Shape;2266;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67" name="Google Shape;2267;p130"/>
          <p:cNvSpPr txBox="1">
            <a:spLocks noGrp="1"/>
          </p:cNvSpPr>
          <p:nvPr>
            <p:ph type="subTitle" idx="3"/>
          </p:nvPr>
        </p:nvSpPr>
        <p:spPr>
          <a:xfrm>
            <a:off x="724275" y="1937837"/>
            <a:ext cx="2371500" cy="2662800"/>
          </a:xfrm>
          <a:prstGeom prst="rect">
            <a:avLst/>
          </a:prstGeom>
          <a:noFill/>
        </p:spPr>
        <p:txBody>
          <a:bodyPr spcFirstLastPara="1" wrap="square" lIns="182875" tIns="182875" rIns="182875" bIns="182875" anchor="t" anchorCtr="0">
            <a:noAutofit/>
          </a:bodyPr>
          <a:lstStyle/>
          <a:p>
            <a:pPr marL="0" lvl="0" indent="0" algn="l" rtl="0">
              <a:spcBef>
                <a:spcPts val="0"/>
              </a:spcBef>
              <a:spcAft>
                <a:spcPts val="0"/>
              </a:spcAft>
              <a:buNone/>
            </a:pPr>
            <a:r>
              <a:rPr lang="en" sz="1600" i="1">
                <a:solidFill>
                  <a:srgbClr val="24292E"/>
                </a:solidFill>
              </a:rPr>
              <a:t>Insure the security and confidentiality of customer records and information</a:t>
            </a:r>
            <a:endParaRPr sz="1600" i="1"/>
          </a:p>
        </p:txBody>
      </p:sp>
      <p:sp>
        <p:nvSpPr>
          <p:cNvPr id="2268" name="Google Shape;2268;p130"/>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i="1">
                <a:solidFill>
                  <a:srgbClr val="24292E"/>
                </a:solidFill>
              </a:rPr>
              <a:t>Protect against any anticipated threats or hazards to the security or integrity of customer records and information</a:t>
            </a:r>
            <a:endParaRPr sz="1600" i="1"/>
          </a:p>
        </p:txBody>
      </p:sp>
      <p:sp>
        <p:nvSpPr>
          <p:cNvPr id="2269" name="Google Shape;2269;p130"/>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i="1">
                <a:solidFill>
                  <a:srgbClr val="24292E"/>
                </a:solidFill>
              </a:rPr>
              <a:t>Protect against unauthorized access to or use of customer records or information that could result in substantial harm or inconvenience to any customer</a:t>
            </a:r>
            <a:endParaRPr sz="1600"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Regulation S-AM (August 2009)</a:t>
            </a:r>
            <a:endParaRPr/>
          </a:p>
        </p:txBody>
      </p:sp>
      <p:sp>
        <p:nvSpPr>
          <p:cNvPr id="2275" name="Google Shape;2275;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276" name="Google Shape;2276;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7" name="Google Shape;2277;p131"/>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300"/>
              </a:spcBef>
              <a:spcAft>
                <a:spcPts val="0"/>
              </a:spcAft>
              <a:buNone/>
            </a:pPr>
            <a:r>
              <a:rPr lang="en" sz="3000" b="1">
                <a:solidFill>
                  <a:srgbClr val="24292E"/>
                </a:solidFill>
                <a:latin typeface="Roboto"/>
                <a:ea typeface="Roboto"/>
                <a:cs typeface="Roboto"/>
                <a:sym typeface="Roboto"/>
              </a:rPr>
              <a:t>Regulation S-AM</a:t>
            </a:r>
            <a:r>
              <a:rPr lang="en" sz="3000">
                <a:solidFill>
                  <a:srgbClr val="24292E"/>
                </a:solidFill>
                <a:latin typeface="Roboto"/>
                <a:ea typeface="Roboto"/>
                <a:cs typeface="Roboto"/>
                <a:sym typeface="Roboto"/>
              </a:rPr>
              <a:t> placed limits on when corporations could share consumers' private information for advertising and marketing purposes.</a:t>
            </a:r>
            <a:endParaRPr sz="3000">
              <a:solidFill>
                <a:srgbClr val="24292E"/>
              </a:solidFill>
              <a:latin typeface="Roboto"/>
              <a:ea typeface="Roboto"/>
              <a:cs typeface="Roboto"/>
              <a:sym typeface="Roboto"/>
            </a:endParaRPr>
          </a:p>
          <a:p>
            <a:pPr marL="0" marR="0" lvl="0" indent="0" algn="l" rtl="0">
              <a:lnSpc>
                <a:spcPct val="115000"/>
              </a:lnSpc>
              <a:spcBef>
                <a:spcPts val="1200"/>
              </a:spcBef>
              <a:spcAft>
                <a:spcPts val="0"/>
              </a:spcAft>
              <a:buNone/>
            </a:pPr>
            <a:br>
              <a:rPr lang="en" sz="1600">
                <a:solidFill>
                  <a:srgbClr val="24292E"/>
                </a:solidFill>
                <a:highlight>
                  <a:srgbClr val="FFFFFF"/>
                </a:highlight>
                <a:latin typeface="Roboto"/>
                <a:ea typeface="Roboto"/>
                <a:cs typeface="Roboto"/>
                <a:sym typeface="Roboto"/>
              </a:rPr>
            </a:br>
            <a:br>
              <a:rPr lang="en" sz="1600">
                <a:solidFill>
                  <a:srgbClr val="24292E"/>
                </a:solidFill>
                <a:highlight>
                  <a:srgbClr val="FFFFFF"/>
                </a:highlight>
                <a:latin typeface="Roboto"/>
                <a:ea typeface="Roboto"/>
                <a:cs typeface="Roboto"/>
                <a:sym typeface="Roboto"/>
              </a:rPr>
            </a:br>
            <a:endParaRPr sz="1600">
              <a:solidFill>
                <a:srgbClr val="24292E"/>
              </a:solidFill>
              <a:highlight>
                <a:srgbClr val="FFFFFF"/>
              </a:highlight>
              <a:latin typeface="Roboto"/>
              <a:ea typeface="Roboto"/>
              <a:cs typeface="Roboto"/>
              <a:sym typeface="Roboto"/>
            </a:endParaRPr>
          </a:p>
          <a:p>
            <a:pPr marL="0" marR="0" lvl="0" indent="0" algn="l" rtl="0">
              <a:lnSpc>
                <a:spcPct val="115000"/>
              </a:lnSpc>
              <a:spcBef>
                <a:spcPts val="1200"/>
              </a:spcBef>
              <a:spcAft>
                <a:spcPts val="0"/>
              </a:spcAft>
              <a:buNone/>
            </a:pPr>
            <a:endParaRPr sz="18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2000">
                <a:solidFill>
                  <a:schemeClr val="dk1"/>
                </a:solidFill>
                <a:latin typeface="Roboto"/>
                <a:ea typeface="Roboto"/>
                <a:cs typeface="Roboto"/>
                <a:sym typeface="Roboto"/>
              </a:rPr>
            </a:b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1800">
              <a:solidFill>
                <a:schemeClr val="dk1"/>
              </a:solidFill>
              <a:latin typeface="Roboto"/>
              <a:ea typeface="Roboto"/>
              <a:cs typeface="Roboto"/>
              <a:sym typeface="Roboto"/>
            </a:endParaRPr>
          </a:p>
        </p:txBody>
      </p:sp>
      <p:pic>
        <p:nvPicPr>
          <p:cNvPr id="2278" name="Google Shape;2278;p131"/>
          <p:cNvPicPr preferRelativeResize="0"/>
          <p:nvPr/>
        </p:nvPicPr>
        <p:blipFill>
          <a:blip r:embed="rId3">
            <a:alphaModFix/>
          </a:blip>
          <a:stretch>
            <a:fillRect/>
          </a:stretch>
        </p:blipFill>
        <p:spPr>
          <a:xfrm>
            <a:off x="6907225" y="3107500"/>
            <a:ext cx="1962450" cy="1743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Google Shape;2043;p105"/>
          <p:cNvSpPr txBox="1">
            <a:spLocks noGrp="1"/>
          </p:cNvSpPr>
          <p:nvPr>
            <p:ph type="title"/>
          </p:nvPr>
        </p:nvSpPr>
        <p:spPr>
          <a:xfrm>
            <a:off x="274350" y="198630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lt1"/>
                </a:solidFill>
                <a:latin typeface="Roboto Mono Medium"/>
                <a:ea typeface="Roboto Mono Medium"/>
                <a:cs typeface="Roboto Mono Medium"/>
                <a:sym typeface="Roboto Mono Medium"/>
              </a:rPr>
              <a:t>Governance, Compliance, Business Continuity Planning, and Disaster Recovery </a:t>
            </a:r>
            <a:endParaRPr sz="3000">
              <a:solidFill>
                <a:schemeClr val="lt1"/>
              </a:solidFill>
              <a:latin typeface="Roboto Mono Medium"/>
              <a:ea typeface="Roboto Mono Medium"/>
              <a:cs typeface="Roboto Mono Medium"/>
              <a:sym typeface="Roboto Mono Medium"/>
            </a:endParaRPr>
          </a:p>
        </p:txBody>
      </p:sp>
      <p:sp>
        <p:nvSpPr>
          <p:cNvPr id="2044" name="Google Shape;2044;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045" name="Google Shape;2045;p10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046" name="Google Shape;2046;p10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Disclosure Guidance (October 2011)</a:t>
            </a:r>
            <a:endParaRPr/>
          </a:p>
        </p:txBody>
      </p:sp>
      <p:sp>
        <p:nvSpPr>
          <p:cNvPr id="2284" name="Google Shape;2284;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285" name="Google Shape;2285;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86" name="Google Shape;2286;p132"/>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24292E"/>
                </a:solidFill>
                <a:latin typeface="Roboto"/>
                <a:ea typeface="Roboto"/>
                <a:cs typeface="Roboto"/>
                <a:sym typeface="Roboto"/>
              </a:rPr>
              <a:t>On October 13 2011, the SEC issued guidelines for when and how organizations should disclose breaches of cybersecurity. While not formal regulatory statutes with the force of law, these guidelines mark an important step towards cyber regulation.</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marL="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lvl="0" indent="0" algn="l" rtl="0">
              <a:lnSpc>
                <a:spcPct val="115000"/>
              </a:lnSpc>
              <a:spcBef>
                <a:spcPts val="300"/>
              </a:spcBef>
              <a:spcAft>
                <a:spcPts val="0"/>
              </a:spcAft>
              <a:buNone/>
            </a:pPr>
            <a:r>
              <a:rPr lang="en" sz="1600">
                <a:solidFill>
                  <a:srgbClr val="24292E"/>
                </a:solidFill>
                <a:latin typeface="Roboto"/>
                <a:ea typeface="Roboto"/>
                <a:cs typeface="Roboto"/>
                <a:sym typeface="Roboto"/>
              </a:rPr>
              <a:t>When the guidelines were released, the federal government still had no formal regulations around cybersecurity or cyber incidents, but </a:t>
            </a:r>
            <a:r>
              <a:rPr lang="en" sz="1600">
                <a:solidFill>
                  <a:srgbClr val="980000"/>
                </a:solidFill>
                <a:latin typeface="Roboto"/>
                <a:ea typeface="Roboto"/>
                <a:cs typeface="Roboto"/>
                <a:sym typeface="Roboto"/>
              </a:rPr>
              <a:t>the disclosure guidance specified that businesses were still obligated to disclose cybersecurity breaches under then-current SEC rules, if the breach resulted in the disclosure of information that a ""reasonable investor would consider important to an investment decision".</a:t>
            </a:r>
            <a:endParaRPr sz="1600">
              <a:solidFill>
                <a:srgbClr val="980000"/>
              </a:solidFill>
              <a:latin typeface="Roboto"/>
              <a:ea typeface="Roboto"/>
              <a:cs typeface="Roboto"/>
              <a:sym typeface="Roboto"/>
            </a:endParaRPr>
          </a:p>
          <a:p>
            <a:pPr marL="0" marR="0" lvl="0" indent="0" algn="l" rtl="0">
              <a:lnSpc>
                <a:spcPct val="115000"/>
              </a:lnSpc>
              <a:spcBef>
                <a:spcPts val="30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1200"/>
              </a:spcBef>
              <a:spcAft>
                <a:spcPts val="0"/>
              </a:spcAft>
              <a:buNone/>
            </a:pPr>
            <a:br>
              <a:rPr lang="en" sz="1600">
                <a:solidFill>
                  <a:srgbClr val="24292E"/>
                </a:solidFill>
                <a:highlight>
                  <a:srgbClr val="FFFFFF"/>
                </a:highlight>
                <a:latin typeface="Roboto"/>
                <a:ea typeface="Roboto"/>
                <a:cs typeface="Roboto"/>
                <a:sym typeface="Roboto"/>
              </a:rPr>
            </a:br>
            <a:br>
              <a:rPr lang="en" sz="1600">
                <a:solidFill>
                  <a:srgbClr val="24292E"/>
                </a:solidFill>
                <a:highlight>
                  <a:srgbClr val="FFFFFF"/>
                </a:highlight>
                <a:latin typeface="Roboto"/>
                <a:ea typeface="Roboto"/>
                <a:cs typeface="Roboto"/>
                <a:sym typeface="Roboto"/>
              </a:rPr>
            </a:br>
            <a:endParaRPr sz="1600">
              <a:solidFill>
                <a:srgbClr val="24292E"/>
              </a:solidFill>
              <a:highlight>
                <a:srgbClr val="FFFFFF"/>
              </a:highlight>
              <a:latin typeface="Roboto"/>
              <a:ea typeface="Roboto"/>
              <a:cs typeface="Roboto"/>
              <a:sym typeface="Roboto"/>
            </a:endParaRPr>
          </a:p>
          <a:p>
            <a:pPr marL="0" marR="0" lvl="0" indent="0" algn="l" rtl="0">
              <a:lnSpc>
                <a:spcPct val="115000"/>
              </a:lnSpc>
              <a:spcBef>
                <a:spcPts val="1200"/>
              </a:spcBef>
              <a:spcAft>
                <a:spcPts val="0"/>
              </a:spcAft>
              <a:buNone/>
            </a:pPr>
            <a:endParaRPr sz="18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1800">
                <a:solidFill>
                  <a:schemeClr val="dk1"/>
                </a:solidFill>
                <a:latin typeface="Roboto"/>
                <a:ea typeface="Roboto"/>
                <a:cs typeface="Roboto"/>
                <a:sym typeface="Roboto"/>
              </a:rPr>
            </a:br>
            <a:br>
              <a:rPr lang="en" sz="2000">
                <a:solidFill>
                  <a:schemeClr val="dk1"/>
                </a:solidFill>
                <a:latin typeface="Roboto"/>
                <a:ea typeface="Roboto"/>
                <a:cs typeface="Roboto"/>
                <a:sym typeface="Roboto"/>
              </a:rPr>
            </a:b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2000">
              <a:solidFill>
                <a:schemeClr val="dk1"/>
              </a:solidFill>
              <a:latin typeface="Roboto"/>
              <a:ea typeface="Roboto"/>
              <a:cs typeface="Roboto"/>
              <a:sym typeface="Roboto"/>
            </a:endParaRPr>
          </a:p>
          <a:p>
            <a:pPr marL="0" marR="0" lvl="0" indent="0" algn="l" rtl="0">
              <a:lnSpc>
                <a:spcPct val="115000"/>
              </a:lnSpc>
              <a:spcBef>
                <a:spcPts val="0"/>
              </a:spcBef>
              <a:spcAft>
                <a:spcPts val="0"/>
              </a:spcAft>
              <a:buNone/>
            </a:pPr>
            <a:endParaRPr sz="18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0"/>
        <p:cNvGrpSpPr/>
        <p:nvPr/>
      </p:nvGrpSpPr>
      <p:grpSpPr>
        <a:xfrm>
          <a:off x="0" y="0"/>
          <a:ext cx="0" cy="0"/>
          <a:chOff x="0" y="0"/>
          <a:chExt cx="0" cy="0"/>
        </a:xfrm>
      </p:grpSpPr>
      <p:sp>
        <p:nvSpPr>
          <p:cNvPr id="2291" name="Google Shape;2291;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Regulation S-ID (April 2013)</a:t>
            </a:r>
            <a:endParaRPr/>
          </a:p>
        </p:txBody>
      </p:sp>
      <p:sp>
        <p:nvSpPr>
          <p:cNvPr id="2292" name="Google Shape;2292;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293" name="Google Shape;2293;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4" name="Google Shape;2294;p133"/>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600">
                <a:solidFill>
                  <a:srgbClr val="24292E"/>
                </a:solidFill>
                <a:latin typeface="Roboto"/>
                <a:ea typeface="Roboto"/>
                <a:cs typeface="Roboto"/>
                <a:sym typeface="Roboto"/>
              </a:rPr>
              <a:t>Also known as </a:t>
            </a:r>
            <a:r>
              <a:rPr lang="en" sz="1600" b="1" i="1">
                <a:solidFill>
                  <a:srgbClr val="24292E"/>
                </a:solidFill>
                <a:latin typeface="Roboto"/>
                <a:ea typeface="Roboto"/>
                <a:cs typeface="Roboto"/>
                <a:sym typeface="Roboto"/>
              </a:rPr>
              <a:t>Identity Theft Red Flags Rule</a:t>
            </a:r>
            <a:endParaRPr sz="1600" b="1" i="1">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600">
                <a:solidFill>
                  <a:srgbClr val="24292E"/>
                </a:solidFill>
                <a:latin typeface="Roboto"/>
                <a:ea typeface="Roboto"/>
                <a:cs typeface="Roboto"/>
                <a:sym typeface="Roboto"/>
              </a:rPr>
              <a:t>Regulation S-ID laid forth </a:t>
            </a:r>
            <a:r>
              <a:rPr lang="en" sz="1600">
                <a:solidFill>
                  <a:srgbClr val="980000"/>
                </a:solidFill>
                <a:latin typeface="Roboto"/>
                <a:ea typeface="Roboto"/>
                <a:cs typeface="Roboto"/>
                <a:sym typeface="Roboto"/>
              </a:rPr>
              <a:t>"final rules and guidelines to require certain regulated entities to establish programs to address risks of identity theft." </a:t>
            </a:r>
            <a:endParaRPr sz="1600">
              <a:solidFill>
                <a:srgbClr val="980000"/>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Char char="●"/>
            </a:pPr>
            <a:r>
              <a:rPr lang="en" sz="1600">
                <a:solidFill>
                  <a:srgbClr val="24292E"/>
                </a:solidFill>
                <a:latin typeface="Roboto"/>
                <a:ea typeface="Roboto"/>
                <a:cs typeface="Roboto"/>
                <a:sym typeface="Roboto"/>
              </a:rPr>
              <a:t>First regulation to formally require corporations to protect consumers' Non-Public Information (NPI).</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600">
                <a:solidFill>
                  <a:srgbClr val="24292E"/>
                </a:solidFill>
                <a:latin typeface="Roboto"/>
                <a:ea typeface="Roboto"/>
                <a:cs typeface="Roboto"/>
                <a:sym typeface="Roboto"/>
              </a:rPr>
              <a:t>Regulation S-ID obligates firms to do two things: </a:t>
            </a: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AutoNum type="arabicPeriod"/>
            </a:pPr>
            <a:r>
              <a:rPr lang="en" sz="1600">
                <a:solidFill>
                  <a:srgbClr val="24292E"/>
                </a:solidFill>
                <a:latin typeface="Roboto"/>
                <a:ea typeface="Roboto"/>
                <a:cs typeface="Roboto"/>
                <a:sym typeface="Roboto"/>
              </a:rPr>
              <a:t>Protect against identity theft</a:t>
            </a:r>
            <a:endParaRPr sz="1600">
              <a:solidFill>
                <a:srgbClr val="24292E"/>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AutoNum type="arabicPeriod"/>
            </a:pPr>
            <a:r>
              <a:rPr lang="en" sz="1600">
                <a:solidFill>
                  <a:srgbClr val="24292E"/>
                </a:solidFill>
                <a:latin typeface="Roboto"/>
                <a:ea typeface="Roboto"/>
                <a:cs typeface="Roboto"/>
                <a:sym typeface="Roboto"/>
              </a:rPr>
              <a:t>Verify that requests to change an account holder's registered address indeed come from the account holder themselves.</a:t>
            </a:r>
            <a:endParaRPr sz="1800">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8"/>
        <p:cNvGrpSpPr/>
        <p:nvPr/>
      </p:nvGrpSpPr>
      <p:grpSpPr>
        <a:xfrm>
          <a:off x="0" y="0"/>
          <a:ext cx="0" cy="0"/>
          <a:chOff x="0" y="0"/>
          <a:chExt cx="0" cy="0"/>
        </a:xfrm>
      </p:grpSpPr>
      <p:sp>
        <p:nvSpPr>
          <p:cNvPr id="2299" name="Google Shape;2299;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Cybersecurity Regulation Blueprint (April 15 2014)</a:t>
            </a:r>
            <a:endParaRPr/>
          </a:p>
        </p:txBody>
      </p:sp>
      <p:sp>
        <p:nvSpPr>
          <p:cNvPr id="2300" name="Google Shape;2300;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301" name="Google Shape;2301;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02" name="Google Shape;2302;p134"/>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The SEC officially recognized cybersecurity as an exam priority, meaning that they would consider a firm's security posture as a routine part of their evaluations and audit standards. </a:t>
            </a: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The blueprint provides examples of the kinds of questions the SEC would ask brokerages and asset managers during audits.</a:t>
            </a: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Though these statues, regulations, and guidelines were developed for financial institutions, they apply to all publicly traded organizations, regardless of industry.</a:t>
            </a: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While they explain what kinds of protections companies are obligated to provide their customers, they do not specify how they should meet those obligations</a:t>
            </a: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highlight>
                <a:srgbClr val="FFFFFF"/>
              </a:highlight>
            </a:endParaRPr>
          </a:p>
          <a:p>
            <a:pPr marL="0" lvl="0" indent="0" algn="l" rtl="0">
              <a:lnSpc>
                <a:spcPct val="115000"/>
              </a:lnSpc>
              <a:spcBef>
                <a:spcPts val="300"/>
              </a:spcBef>
              <a:spcAft>
                <a:spcPts val="1200"/>
              </a:spcAft>
              <a:buClr>
                <a:schemeClr val="dk1"/>
              </a:buClr>
              <a:buSzPts val="1100"/>
              <a:buFont typeface="Arial"/>
              <a:buNone/>
            </a:pPr>
            <a:r>
              <a:rPr lang="en" sz="1500">
                <a:solidFill>
                  <a:srgbClr val="980000"/>
                </a:solidFill>
              </a:rPr>
              <a:t>Governance frameworks codify standards that all businesses should follow. Since businesses in different industries manage different kinds of data, there are different frameworks for different industries. </a:t>
            </a:r>
            <a:endParaRPr sz="1500">
              <a:solidFill>
                <a:srgbClr val="98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Common Governance Frameworks</a:t>
            </a:r>
            <a:endParaRPr/>
          </a:p>
        </p:txBody>
      </p:sp>
      <p:sp>
        <p:nvSpPr>
          <p:cNvPr id="2308" name="Google Shape;2308;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200">
                <a:solidFill>
                  <a:srgbClr val="24292E"/>
                </a:solidFill>
                <a:highlight>
                  <a:srgbClr val="FFFFFF"/>
                </a:highlight>
              </a:rPr>
              <a:t>All security professionals must be familiar with the following, at minimum</a:t>
            </a:r>
            <a:endParaRPr/>
          </a:p>
        </p:txBody>
      </p:sp>
      <p:sp>
        <p:nvSpPr>
          <p:cNvPr id="2309" name="Google Shape;230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310" name="Google Shape;2310;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11" name="Google Shape;2311;p135"/>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b="1"/>
              <a:t>GDPR	</a:t>
            </a:r>
            <a:endParaRPr sz="1800" b="1"/>
          </a:p>
          <a:p>
            <a:pPr marL="0" lvl="0" indent="0" algn="l" rtl="0">
              <a:spcBef>
                <a:spcPts val="0"/>
              </a:spcBef>
              <a:spcAft>
                <a:spcPts val="0"/>
              </a:spcAft>
              <a:buNone/>
            </a:pPr>
            <a:r>
              <a:rPr lang="en" sz="1800">
                <a:solidFill>
                  <a:srgbClr val="24292E"/>
                </a:solidFill>
              </a:rPr>
              <a:t>Protects the private data of all citizens of the EU and European Economic Area (EEA). </a:t>
            </a:r>
            <a:endParaRPr sz="1800" b="1"/>
          </a:p>
        </p:txBody>
      </p:sp>
      <p:sp>
        <p:nvSpPr>
          <p:cNvPr id="2312" name="Google Shape;2312;p135"/>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b="1"/>
              <a:t>HIPAA</a:t>
            </a:r>
            <a:endParaRPr sz="1800" b="1"/>
          </a:p>
          <a:p>
            <a:pPr marL="0" lvl="0" indent="0" algn="l" rtl="0">
              <a:spcBef>
                <a:spcPts val="0"/>
              </a:spcBef>
              <a:spcAft>
                <a:spcPts val="0"/>
              </a:spcAft>
              <a:buNone/>
            </a:pPr>
            <a:r>
              <a:rPr lang="en" sz="1800">
                <a:solidFill>
                  <a:srgbClr val="24292E"/>
                </a:solidFill>
              </a:rPr>
              <a:t>Mandates the protection of medical information.</a:t>
            </a:r>
            <a:endParaRPr sz="1800" b="1"/>
          </a:p>
        </p:txBody>
      </p:sp>
      <p:sp>
        <p:nvSpPr>
          <p:cNvPr id="2313" name="Google Shape;2313;p135"/>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b="1"/>
              <a:t>PCI</a:t>
            </a:r>
            <a:endParaRPr sz="1800">
              <a:solidFill>
                <a:srgbClr val="24292E"/>
              </a:solidFill>
              <a:latin typeface="Arial"/>
              <a:ea typeface="Arial"/>
              <a:cs typeface="Arial"/>
              <a:sym typeface="Arial"/>
            </a:endParaRPr>
          </a:p>
          <a:p>
            <a:pPr marL="0" lvl="0" indent="0" algn="l" rtl="0">
              <a:spcBef>
                <a:spcPts val="0"/>
              </a:spcBef>
              <a:spcAft>
                <a:spcPts val="0"/>
              </a:spcAft>
              <a:buNone/>
            </a:pPr>
            <a:r>
              <a:rPr lang="en" sz="1800">
                <a:solidFill>
                  <a:srgbClr val="24292E"/>
                </a:solidFill>
              </a:rPr>
              <a:t>Establishes guidelines that all companies that handle credit card transactions do so securely.</a:t>
            </a:r>
            <a:endParaRPr sz="18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GDPR</a:t>
            </a:r>
            <a:endParaRPr/>
          </a:p>
        </p:txBody>
      </p:sp>
      <p:sp>
        <p:nvSpPr>
          <p:cNvPr id="2319" name="Google Shape;2319;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320" name="Google Shape;2320;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21" name="Google Shape;2321;p136"/>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It requires that organizations that process data belonging to EU citizens protect the data sufficiently. GDPR regulations apply to organizations based in the EU, as well as those based elsewhere that process data belonging to EU citizens. </a:t>
            </a:r>
            <a:endParaRPr sz="1500">
              <a:solidFill>
                <a:srgbClr val="24292E"/>
              </a:solidFill>
              <a:latin typeface="Roboto"/>
              <a:ea typeface="Roboto"/>
              <a:cs typeface="Roboto"/>
              <a:sym typeface="Roboto"/>
            </a:endParaRPr>
          </a:p>
          <a:p>
            <a:pPr marL="0" lvl="0" indent="0" algn="l" rtl="0">
              <a:lnSpc>
                <a:spcPct val="115000"/>
              </a:lnSpc>
              <a:spcBef>
                <a:spcPts val="300"/>
              </a:spcBef>
              <a:spcAft>
                <a:spcPts val="1200"/>
              </a:spcAft>
              <a:buNone/>
            </a:pPr>
            <a:endParaRPr sz="1500">
              <a:solidFill>
                <a:srgbClr val="98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HIPAA</a:t>
            </a:r>
            <a:endParaRPr/>
          </a:p>
        </p:txBody>
      </p:sp>
      <p:sp>
        <p:nvSpPr>
          <p:cNvPr id="2327" name="Google Shape;2327;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2328" name="Google Shape;2328;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29" name="Google Shape;2329;p137"/>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Title II: HIPAA Administrative Specification. </a:t>
            </a: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Establishes privacy standards around electronic access to healthcare data. Organizations must uphold the following standards to remain HIPAA compliant:</a:t>
            </a:r>
            <a:br>
              <a:rPr lang="en" sz="1500">
                <a:solidFill>
                  <a:srgbClr val="24292E"/>
                </a:solidFill>
                <a:latin typeface="Roboto"/>
                <a:ea typeface="Roboto"/>
                <a:cs typeface="Roboto"/>
                <a:sym typeface="Roboto"/>
              </a:rPr>
            </a:br>
            <a:endParaRPr sz="1500">
              <a:solidFill>
                <a:srgbClr val="24292E"/>
              </a:solidFill>
              <a:latin typeface="Roboto"/>
              <a:ea typeface="Roboto"/>
              <a:cs typeface="Roboto"/>
              <a:sym typeface="Roboto"/>
            </a:endParaRPr>
          </a:p>
          <a:p>
            <a:pPr marL="457200" marR="0" lvl="0" indent="-323850" algn="l" rtl="0">
              <a:lnSpc>
                <a:spcPct val="115000"/>
              </a:lnSpc>
              <a:spcBef>
                <a:spcPts val="0"/>
              </a:spcBef>
              <a:spcAft>
                <a:spcPts val="0"/>
              </a:spcAft>
              <a:buClr>
                <a:srgbClr val="24292E"/>
              </a:buClr>
              <a:buSzPts val="1500"/>
              <a:buFont typeface="Roboto"/>
              <a:buChar char="●"/>
            </a:pPr>
            <a:r>
              <a:rPr lang="en" sz="1500" b="1">
                <a:solidFill>
                  <a:srgbClr val="24292E"/>
                </a:solidFill>
                <a:latin typeface="Roboto"/>
                <a:ea typeface="Roboto"/>
                <a:cs typeface="Roboto"/>
                <a:sym typeface="Roboto"/>
              </a:rPr>
              <a:t>National Provider Identifier Standard</a:t>
            </a:r>
            <a:r>
              <a:rPr lang="en" sz="1500">
                <a:solidFill>
                  <a:srgbClr val="24292E"/>
                </a:solidFill>
                <a:latin typeface="Roboto"/>
                <a:ea typeface="Roboto"/>
                <a:cs typeface="Roboto"/>
                <a:sym typeface="Roboto"/>
              </a:rPr>
              <a:t>: All healthcare entities (people, healthcare providers, health plans, and employers) must have an ID, called the National Provider Identifier (NID).</a:t>
            </a:r>
            <a:endParaRPr sz="1500">
              <a:solidFill>
                <a:srgbClr val="24292E"/>
              </a:solidFill>
              <a:latin typeface="Roboto"/>
              <a:ea typeface="Roboto"/>
              <a:cs typeface="Roboto"/>
              <a:sym typeface="Roboto"/>
            </a:endParaRPr>
          </a:p>
          <a:p>
            <a:pPr marL="457200" marR="0" lvl="0" indent="-323850" algn="l" rtl="0">
              <a:lnSpc>
                <a:spcPct val="115000"/>
              </a:lnSpc>
              <a:spcBef>
                <a:spcPts val="0"/>
              </a:spcBef>
              <a:spcAft>
                <a:spcPts val="0"/>
              </a:spcAft>
              <a:buClr>
                <a:srgbClr val="24292E"/>
              </a:buClr>
              <a:buSzPts val="1500"/>
              <a:buFont typeface="Roboto"/>
              <a:buChar char="●"/>
            </a:pPr>
            <a:r>
              <a:rPr lang="en" sz="1500" b="1">
                <a:solidFill>
                  <a:srgbClr val="24292E"/>
                </a:solidFill>
                <a:latin typeface="Roboto"/>
                <a:ea typeface="Roboto"/>
                <a:cs typeface="Roboto"/>
                <a:sym typeface="Roboto"/>
              </a:rPr>
              <a:t>Transactions and Code Set Standard</a:t>
            </a:r>
            <a:r>
              <a:rPr lang="en" sz="1500">
                <a:solidFill>
                  <a:srgbClr val="24292E"/>
                </a:solidFill>
                <a:latin typeface="Roboto"/>
                <a:ea typeface="Roboto"/>
                <a:cs typeface="Roboto"/>
                <a:sym typeface="Roboto"/>
              </a:rPr>
              <a:t>: This standardizes health insurance claims.</a:t>
            </a:r>
            <a:endParaRPr sz="1500">
              <a:solidFill>
                <a:srgbClr val="24292E"/>
              </a:solidFill>
              <a:latin typeface="Roboto"/>
              <a:ea typeface="Roboto"/>
              <a:cs typeface="Roboto"/>
              <a:sym typeface="Roboto"/>
            </a:endParaRPr>
          </a:p>
          <a:p>
            <a:pPr marL="457200" marR="0" lvl="0" indent="-323850" algn="l" rtl="0">
              <a:lnSpc>
                <a:spcPct val="115000"/>
              </a:lnSpc>
              <a:spcBef>
                <a:spcPts val="0"/>
              </a:spcBef>
              <a:spcAft>
                <a:spcPts val="0"/>
              </a:spcAft>
              <a:buClr>
                <a:srgbClr val="24292E"/>
              </a:buClr>
              <a:buSzPts val="1500"/>
              <a:buFont typeface="Roboto"/>
              <a:buChar char="●"/>
            </a:pPr>
            <a:r>
              <a:rPr lang="en" sz="1500" b="1">
                <a:solidFill>
                  <a:srgbClr val="24292E"/>
                </a:solidFill>
                <a:latin typeface="Roboto"/>
                <a:ea typeface="Roboto"/>
                <a:cs typeface="Roboto"/>
                <a:sym typeface="Roboto"/>
              </a:rPr>
              <a:t>HIPAA Privacy Rule</a:t>
            </a:r>
            <a:r>
              <a:rPr lang="en" sz="1500">
                <a:solidFill>
                  <a:srgbClr val="24292E"/>
                </a:solidFill>
                <a:latin typeface="Roboto"/>
                <a:ea typeface="Roboto"/>
                <a:cs typeface="Roboto"/>
                <a:sym typeface="Roboto"/>
              </a:rPr>
              <a:t>: Establishes standards protecting individually idenditifable health information, such as prescription information and lab results. This defines what data to protect.</a:t>
            </a:r>
            <a:endParaRPr sz="1500">
              <a:solidFill>
                <a:srgbClr val="24292E"/>
              </a:solidFill>
              <a:latin typeface="Roboto"/>
              <a:ea typeface="Roboto"/>
              <a:cs typeface="Roboto"/>
              <a:sym typeface="Roboto"/>
            </a:endParaRPr>
          </a:p>
          <a:p>
            <a:pPr marL="457200" marR="0" lvl="0" indent="-323850" algn="l" rtl="0">
              <a:lnSpc>
                <a:spcPct val="115000"/>
              </a:lnSpc>
              <a:spcBef>
                <a:spcPts val="0"/>
              </a:spcBef>
              <a:spcAft>
                <a:spcPts val="0"/>
              </a:spcAft>
              <a:buClr>
                <a:srgbClr val="24292E"/>
              </a:buClr>
              <a:buSzPts val="1500"/>
              <a:buFont typeface="Roboto"/>
              <a:buChar char="●"/>
            </a:pPr>
            <a:r>
              <a:rPr lang="en" sz="1500" b="1">
                <a:solidFill>
                  <a:srgbClr val="24292E"/>
                </a:solidFill>
                <a:latin typeface="Roboto"/>
                <a:ea typeface="Roboto"/>
                <a:cs typeface="Roboto"/>
                <a:sym typeface="Roboto"/>
              </a:rPr>
              <a:t>HIPAA Security Rule</a:t>
            </a:r>
            <a:r>
              <a:rPr lang="en" sz="1500">
                <a:solidFill>
                  <a:srgbClr val="24292E"/>
                </a:solidFill>
                <a:latin typeface="Roboto"/>
                <a:ea typeface="Roboto"/>
                <a:cs typeface="Roboto"/>
                <a:sym typeface="Roboto"/>
              </a:rPr>
              <a:t>: Sets standards for patient data security. This defines how well data should be protected.</a:t>
            </a:r>
            <a:endParaRPr sz="1500">
              <a:solidFill>
                <a:srgbClr val="24292E"/>
              </a:solidFill>
              <a:latin typeface="Roboto"/>
              <a:ea typeface="Roboto"/>
              <a:cs typeface="Roboto"/>
              <a:sym typeface="Roboto"/>
            </a:endParaRPr>
          </a:p>
          <a:p>
            <a:pPr marL="457200" marR="0" lvl="0" indent="-323850" algn="l" rtl="0">
              <a:lnSpc>
                <a:spcPct val="115000"/>
              </a:lnSpc>
              <a:spcBef>
                <a:spcPts val="0"/>
              </a:spcBef>
              <a:spcAft>
                <a:spcPts val="0"/>
              </a:spcAft>
              <a:buClr>
                <a:srgbClr val="24292E"/>
              </a:buClr>
              <a:buSzPts val="1500"/>
              <a:buFont typeface="Roboto"/>
              <a:buChar char="●"/>
            </a:pPr>
            <a:r>
              <a:rPr lang="en" sz="1500" b="1">
                <a:solidFill>
                  <a:srgbClr val="24292E"/>
                </a:solidFill>
                <a:latin typeface="Roboto"/>
                <a:ea typeface="Roboto"/>
                <a:cs typeface="Roboto"/>
                <a:sym typeface="Roboto"/>
              </a:rPr>
              <a:t>HIPAA Enforcement Rule</a:t>
            </a:r>
            <a:r>
              <a:rPr lang="en" sz="1500">
                <a:solidFill>
                  <a:srgbClr val="24292E"/>
                </a:solidFill>
                <a:latin typeface="Roboto"/>
                <a:ea typeface="Roboto"/>
                <a:cs typeface="Roboto"/>
                <a:sym typeface="Roboto"/>
              </a:rPr>
              <a:t>: Establishes guidelines for investigations of non-compliant providers.</a:t>
            </a: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lvl="0" indent="0" algn="l" rtl="0">
              <a:lnSpc>
                <a:spcPct val="115000"/>
              </a:lnSpc>
              <a:spcBef>
                <a:spcPts val="300"/>
              </a:spcBef>
              <a:spcAft>
                <a:spcPts val="1200"/>
              </a:spcAft>
              <a:buNone/>
            </a:pPr>
            <a:endParaRPr sz="1500">
              <a:solidFill>
                <a:srgbClr val="98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PCI</a:t>
            </a:r>
            <a:endParaRPr/>
          </a:p>
        </p:txBody>
      </p:sp>
      <p:sp>
        <p:nvSpPr>
          <p:cNvPr id="2335" name="Google Shape;2335;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336" name="Google Shape;2336;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37" name="Google Shape;2337;p138"/>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It is an organizational standard, and applies to both public and private organizations that accept, transmit, or store credit card data.</a:t>
            </a:r>
            <a:br>
              <a:rPr lang="en" sz="1500">
                <a:solidFill>
                  <a:srgbClr val="24292E"/>
                </a:solidFill>
                <a:latin typeface="Roboto"/>
                <a:ea typeface="Roboto"/>
                <a:cs typeface="Roboto"/>
                <a:sym typeface="Roboto"/>
              </a:rPr>
            </a:b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PCI defines different compliance "levels". </a:t>
            </a: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500">
                <a:solidFill>
                  <a:srgbClr val="24292E"/>
                </a:solidFill>
                <a:latin typeface="Roboto"/>
                <a:ea typeface="Roboto"/>
                <a:cs typeface="Roboto"/>
                <a:sym typeface="Roboto"/>
              </a:rPr>
              <a:t>Companies that handle many transactions must have a stricter level of compliance than smaller ones.</a:t>
            </a: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br>
              <a:rPr lang="en" sz="1500">
                <a:solidFill>
                  <a:srgbClr val="24292E"/>
                </a:solidFill>
                <a:latin typeface="Roboto"/>
                <a:ea typeface="Roboto"/>
                <a:cs typeface="Roboto"/>
                <a:sym typeface="Roboto"/>
              </a:rPr>
            </a:br>
            <a:r>
              <a:rPr lang="en" sz="1500">
                <a:solidFill>
                  <a:srgbClr val="24292E"/>
                </a:solidFill>
                <a:latin typeface="Roboto"/>
                <a:ea typeface="Roboto"/>
                <a:cs typeface="Roboto"/>
                <a:sym typeface="Roboto"/>
              </a:rPr>
              <a:t>The most important data protected by PCI includes:</a:t>
            </a:r>
            <a:endParaRPr sz="1500">
              <a:solidFill>
                <a:srgbClr val="24292E"/>
              </a:solidFill>
              <a:latin typeface="Roboto"/>
              <a:ea typeface="Roboto"/>
              <a:cs typeface="Roboto"/>
              <a:sym typeface="Roboto"/>
            </a:endParaRPr>
          </a:p>
          <a:p>
            <a:pPr marL="457200" marR="0" lvl="0" indent="-323850" algn="l" rtl="0">
              <a:lnSpc>
                <a:spcPct val="115000"/>
              </a:lnSpc>
              <a:spcBef>
                <a:spcPts val="0"/>
              </a:spcBef>
              <a:spcAft>
                <a:spcPts val="0"/>
              </a:spcAft>
              <a:buClr>
                <a:srgbClr val="24292E"/>
              </a:buClr>
              <a:buSzPts val="1500"/>
              <a:buFont typeface="Roboto"/>
              <a:buChar char="●"/>
            </a:pPr>
            <a:r>
              <a:rPr lang="en" sz="1500">
                <a:solidFill>
                  <a:srgbClr val="24292E"/>
                </a:solidFill>
                <a:latin typeface="Roboto"/>
                <a:ea typeface="Roboto"/>
                <a:cs typeface="Roboto"/>
                <a:sym typeface="Roboto"/>
              </a:rPr>
              <a:t>Cardholder Name, Expiry Date, and 3-Digit Service (CVV) Code</a:t>
            </a:r>
            <a:endParaRPr sz="1500">
              <a:solidFill>
                <a:srgbClr val="24292E"/>
              </a:solidFill>
              <a:latin typeface="Roboto"/>
              <a:ea typeface="Roboto"/>
              <a:cs typeface="Roboto"/>
              <a:sym typeface="Roboto"/>
            </a:endParaRPr>
          </a:p>
          <a:p>
            <a:pPr marL="457200" marR="0" lvl="0" indent="-323850" algn="l" rtl="0">
              <a:lnSpc>
                <a:spcPct val="115000"/>
              </a:lnSpc>
              <a:spcBef>
                <a:spcPts val="0"/>
              </a:spcBef>
              <a:spcAft>
                <a:spcPts val="0"/>
              </a:spcAft>
              <a:buClr>
                <a:srgbClr val="24292E"/>
              </a:buClr>
              <a:buSzPts val="1500"/>
              <a:buFont typeface="Roboto"/>
              <a:buChar char="●"/>
            </a:pPr>
            <a:r>
              <a:rPr lang="en" sz="1500">
                <a:solidFill>
                  <a:srgbClr val="24292E"/>
                </a:solidFill>
                <a:latin typeface="Roboto"/>
                <a:ea typeface="Roboto"/>
                <a:cs typeface="Roboto"/>
                <a:sym typeface="Roboto"/>
              </a:rPr>
              <a:t>Magnetic Strip Data</a:t>
            </a:r>
            <a:endParaRPr sz="1500">
              <a:solidFill>
                <a:srgbClr val="24292E"/>
              </a:solidFill>
              <a:latin typeface="Roboto"/>
              <a:ea typeface="Roboto"/>
              <a:cs typeface="Roboto"/>
              <a:sym typeface="Roboto"/>
            </a:endParaRPr>
          </a:p>
          <a:p>
            <a:pPr marL="457200" marR="0" lvl="0" indent="-323850" algn="l" rtl="0">
              <a:lnSpc>
                <a:spcPct val="115000"/>
              </a:lnSpc>
              <a:spcBef>
                <a:spcPts val="0"/>
              </a:spcBef>
              <a:spcAft>
                <a:spcPts val="0"/>
              </a:spcAft>
              <a:buClr>
                <a:srgbClr val="24292E"/>
              </a:buClr>
              <a:buSzPts val="1500"/>
              <a:buFont typeface="Roboto"/>
              <a:buChar char="●"/>
            </a:pPr>
            <a:r>
              <a:rPr lang="en" sz="1500">
                <a:solidFill>
                  <a:srgbClr val="24292E"/>
                </a:solidFill>
                <a:latin typeface="Roboto"/>
                <a:ea typeface="Roboto"/>
                <a:cs typeface="Roboto"/>
                <a:sym typeface="Roboto"/>
              </a:rPr>
              <a:t>PIN Numbers</a:t>
            </a:r>
            <a:endParaRPr sz="1500">
              <a:solidFill>
                <a:srgbClr val="24292E"/>
              </a:solidFill>
              <a:latin typeface="Roboto"/>
              <a:ea typeface="Roboto"/>
              <a:cs typeface="Roboto"/>
              <a:sym typeface="Roboto"/>
            </a:endParaRPr>
          </a:p>
          <a:p>
            <a:pPr marL="0" lvl="0" indent="0" algn="l" rtl="0">
              <a:lnSpc>
                <a:spcPct val="115000"/>
              </a:lnSpc>
              <a:spcBef>
                <a:spcPts val="300"/>
              </a:spcBef>
              <a:spcAft>
                <a:spcPts val="1200"/>
              </a:spcAft>
              <a:buNone/>
            </a:pPr>
            <a:endParaRPr sz="1500">
              <a:solidFill>
                <a:srgbClr val="98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13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800">
                <a:solidFill>
                  <a:srgbClr val="24292E"/>
                </a:solidFill>
              </a:rPr>
              <a:t>Frameworks mostly describe which policies organizations should have in place, but do not specify how they should implement them.</a:t>
            </a:r>
            <a:br>
              <a:rPr lang="en" sz="1800">
                <a:solidFill>
                  <a:srgbClr val="24292E"/>
                </a:solidFill>
              </a:rPr>
            </a:br>
            <a:endParaRPr sz="1800">
              <a:solidFill>
                <a:srgbClr val="24292E"/>
              </a:solidFill>
            </a:endParaRPr>
          </a:p>
          <a:p>
            <a:pPr marL="0" lvl="0" indent="0" algn="l" rtl="0">
              <a:lnSpc>
                <a:spcPct val="115000"/>
              </a:lnSpc>
              <a:spcBef>
                <a:spcPts val="1200"/>
              </a:spcBef>
              <a:spcAft>
                <a:spcPts val="0"/>
              </a:spcAft>
              <a:buNone/>
            </a:pPr>
            <a:r>
              <a:rPr lang="en" sz="1800">
                <a:solidFill>
                  <a:srgbClr val="24292E"/>
                </a:solidFill>
              </a:rPr>
              <a:t>A business's </a:t>
            </a:r>
            <a:r>
              <a:rPr lang="en" sz="1800" i="1">
                <a:solidFill>
                  <a:srgbClr val="24292E"/>
                </a:solidFill>
              </a:rPr>
              <a:t>internal policies</a:t>
            </a:r>
            <a:r>
              <a:rPr lang="en" sz="1800">
                <a:solidFill>
                  <a:srgbClr val="24292E"/>
                </a:solidFill>
              </a:rPr>
              <a:t> document </a:t>
            </a:r>
            <a:r>
              <a:rPr lang="en" sz="1800" i="1">
                <a:solidFill>
                  <a:srgbClr val="24292E"/>
                </a:solidFill>
              </a:rPr>
              <a:t>how</a:t>
            </a:r>
            <a:r>
              <a:rPr lang="en" sz="1800">
                <a:solidFill>
                  <a:srgbClr val="24292E"/>
                </a:solidFill>
              </a:rPr>
              <a:t> they choose to implement these mandates</a:t>
            </a:r>
            <a:endParaRPr sz="1800">
              <a:solidFill>
                <a:srgbClr val="24292E"/>
              </a:solidFill>
            </a:endParaRPr>
          </a:p>
          <a:p>
            <a:pPr marL="457200" lvl="0" indent="0" algn="l" rtl="0">
              <a:lnSpc>
                <a:spcPct val="115000"/>
              </a:lnSpc>
              <a:spcBef>
                <a:spcPts val="1200"/>
              </a:spcBef>
              <a:spcAft>
                <a:spcPts val="0"/>
              </a:spcAft>
              <a:buNone/>
            </a:pPr>
            <a:endParaRPr sz="1200">
              <a:solidFill>
                <a:srgbClr val="24292E"/>
              </a:solidFill>
              <a:latin typeface="Arial"/>
              <a:ea typeface="Arial"/>
              <a:cs typeface="Arial"/>
              <a:sym typeface="Arial"/>
            </a:endParaRPr>
          </a:p>
          <a:p>
            <a:pPr marL="0" lvl="0" indent="0" algn="l" rtl="0">
              <a:spcBef>
                <a:spcPts val="1200"/>
              </a:spcBef>
              <a:spcAft>
                <a:spcPts val="0"/>
              </a:spcAft>
              <a:buNone/>
            </a:pPr>
            <a:endParaRPr/>
          </a:p>
        </p:txBody>
      </p:sp>
      <p:sp>
        <p:nvSpPr>
          <p:cNvPr id="2343" name="Google Shape;2343;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344" name="Google Shape;2344;p13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14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350" name="Google Shape;2350;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351" name="Google Shape;2351;p14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2" name="Google Shape;2352;p14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GDPR Compliance</a:t>
            </a:r>
            <a:endParaRPr/>
          </a:p>
          <a:p>
            <a:pPr marL="0" lvl="0" indent="0" algn="l" rtl="0">
              <a:spcBef>
                <a:spcPts val="0"/>
              </a:spcBef>
              <a:spcAft>
                <a:spcPts val="0"/>
              </a:spcAft>
              <a:buNone/>
            </a:pPr>
            <a:endParaRPr sz="1600"/>
          </a:p>
          <a:p>
            <a:pPr marL="0" lvl="0" indent="0" algn="l" rtl="0">
              <a:lnSpc>
                <a:spcPct val="115000"/>
              </a:lnSpc>
              <a:spcBef>
                <a:spcPts val="0"/>
              </a:spcBef>
              <a:spcAft>
                <a:spcPts val="0"/>
              </a:spcAft>
              <a:buClr>
                <a:schemeClr val="dk1"/>
              </a:buClr>
              <a:buSzPts val="1100"/>
              <a:buFont typeface="Arial"/>
              <a:buNone/>
            </a:pPr>
            <a:r>
              <a:rPr lang="en" sz="1600">
                <a:solidFill>
                  <a:srgbClr val="24292E"/>
                </a:solidFill>
              </a:rPr>
              <a:t>In this exercise, you'll explore the GDPR framework, and determine which data managed by </a:t>
            </a:r>
            <a:r>
              <a:rPr lang="en" sz="1600" i="1">
                <a:solidFill>
                  <a:srgbClr val="24292E"/>
                </a:solidFill>
              </a:rPr>
              <a:t>GeldCorp</a:t>
            </a:r>
            <a:r>
              <a:rPr lang="en" sz="1600">
                <a:solidFill>
                  <a:srgbClr val="24292E"/>
                </a:solidFill>
              </a:rPr>
              <a:t> is subject to its regulations.</a:t>
            </a:r>
            <a:endParaRPr sz="1600">
              <a:solidFill>
                <a:srgbClr val="24292E"/>
              </a:solidFill>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lnSpc>
                <a:spcPct val="125000"/>
              </a:lnSpc>
              <a:spcBef>
                <a:spcPts val="1800"/>
              </a:spcBef>
              <a:spcAft>
                <a:spcPts val="0"/>
              </a:spcAft>
              <a:buClr>
                <a:schemeClr val="dk1"/>
              </a:buClr>
              <a:buSzPts val="1100"/>
              <a:buFont typeface="Arial"/>
              <a:buNone/>
            </a:pPr>
            <a:r>
              <a:rPr lang="en" sz="3000">
                <a:solidFill>
                  <a:schemeClr val="lt1"/>
                </a:solidFill>
                <a:latin typeface="Roboto Mono"/>
                <a:ea typeface="Roboto Mono"/>
                <a:cs typeface="Roboto Mono"/>
                <a:sym typeface="Roboto Mono"/>
              </a:rPr>
              <a:t>Compliance and Audit</a:t>
            </a:r>
            <a:endParaRPr sz="3000">
              <a:solidFill>
                <a:schemeClr val="lt1"/>
              </a:solidFill>
              <a:latin typeface="Roboto Mono"/>
              <a:ea typeface="Roboto Mono"/>
              <a:cs typeface="Roboto Mono"/>
              <a:sym typeface="Roboto Mono"/>
            </a:endParaRPr>
          </a:p>
          <a:p>
            <a:pPr marL="0" lvl="0" indent="0" algn="ctr" rtl="0">
              <a:spcBef>
                <a:spcPts val="1200"/>
              </a:spcBef>
              <a:spcAft>
                <a:spcPts val="0"/>
              </a:spcAft>
              <a:buNone/>
            </a:pPr>
            <a:endParaRPr/>
          </a:p>
        </p:txBody>
      </p:sp>
      <p:sp>
        <p:nvSpPr>
          <p:cNvPr id="2358" name="Google Shape;2358;p1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359" name="Google Shape;2359;p14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360" name="Google Shape;2360;p14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Governance and Compliance</a:t>
            </a:r>
            <a:endParaRPr/>
          </a:p>
        </p:txBody>
      </p:sp>
      <p:sp>
        <p:nvSpPr>
          <p:cNvPr id="2052" name="Google Shape;2052;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53" name="Google Shape;2053;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4" name="Google Shape;2054;p106"/>
          <p:cNvSpPr txBox="1">
            <a:spLocks noGrp="1"/>
          </p:cNvSpPr>
          <p:nvPr>
            <p:ph type="body" idx="3"/>
          </p:nvPr>
        </p:nvSpPr>
        <p:spPr>
          <a:xfrm>
            <a:off x="0" y="938675"/>
            <a:ext cx="9144000" cy="3367500"/>
          </a:xfrm>
          <a:prstGeom prst="rect">
            <a:avLst/>
          </a:prstGeom>
        </p:spPr>
        <p:txBody>
          <a:bodyPr spcFirstLastPara="1" wrap="square" lIns="457200" tIns="0" rIns="457200" bIns="914400" anchor="t" anchorCtr="0">
            <a:noAutofit/>
          </a:bodyPr>
          <a:lstStyle/>
          <a:p>
            <a:pPr marL="457200" lvl="0" indent="0" algn="l" rtl="0">
              <a:spcBef>
                <a:spcPts val="0"/>
              </a:spcBef>
              <a:spcAft>
                <a:spcPts val="0"/>
              </a:spcAft>
              <a:buNone/>
            </a:pPr>
            <a:r>
              <a:rPr lang="en" sz="2200" b="1"/>
              <a:t>Governance</a:t>
            </a:r>
            <a:endParaRPr sz="2200" b="1"/>
          </a:p>
          <a:p>
            <a:pPr marL="457200" lvl="0" indent="0" algn="l" rtl="0">
              <a:spcBef>
                <a:spcPts val="800"/>
              </a:spcBef>
              <a:spcAft>
                <a:spcPts val="0"/>
              </a:spcAft>
              <a:buNone/>
            </a:pPr>
            <a:r>
              <a:rPr lang="en" sz="2200">
                <a:solidFill>
                  <a:srgbClr val="24292E"/>
                </a:solidFill>
                <a:highlight>
                  <a:srgbClr val="FFFFFF"/>
                </a:highlight>
              </a:rPr>
              <a:t>Concerned with </a:t>
            </a:r>
            <a:r>
              <a:rPr lang="en" sz="2200" i="1">
                <a:solidFill>
                  <a:srgbClr val="24292E"/>
                </a:solidFill>
                <a:highlight>
                  <a:srgbClr val="FFFFFF"/>
                </a:highlight>
              </a:rPr>
              <a:t>codifying and enforcing proper behavior and operations</a:t>
            </a:r>
            <a:r>
              <a:rPr lang="en" sz="2200">
                <a:solidFill>
                  <a:srgbClr val="24292E"/>
                </a:solidFill>
                <a:highlight>
                  <a:srgbClr val="FFFFFF"/>
                </a:highlight>
              </a:rPr>
              <a:t>. </a:t>
            </a:r>
            <a:endParaRPr sz="2200">
              <a:solidFill>
                <a:srgbClr val="24292E"/>
              </a:solidFill>
              <a:highlight>
                <a:srgbClr val="FFFFFF"/>
              </a:highlight>
            </a:endParaRPr>
          </a:p>
          <a:p>
            <a:pPr marL="457200" lvl="0" indent="0" algn="l" rtl="0">
              <a:spcBef>
                <a:spcPts val="800"/>
              </a:spcBef>
              <a:spcAft>
                <a:spcPts val="0"/>
              </a:spcAft>
              <a:buNone/>
            </a:pPr>
            <a:r>
              <a:rPr lang="en" sz="2200">
                <a:solidFill>
                  <a:srgbClr val="24292E"/>
                </a:solidFill>
                <a:highlight>
                  <a:srgbClr val="FFFFFF"/>
                </a:highlight>
              </a:rPr>
              <a:t>In other words, governance is the field concerned with establishing standards of "right" and "wrong", and enforcing those standards.</a:t>
            </a:r>
            <a:endParaRPr sz="2200"/>
          </a:p>
          <a:p>
            <a:pPr marL="457200" lvl="0" indent="0" algn="l" rtl="0">
              <a:spcBef>
                <a:spcPts val="800"/>
              </a:spcBef>
              <a:spcAft>
                <a:spcPts val="0"/>
              </a:spcAft>
              <a:buNone/>
            </a:pPr>
            <a:endParaRPr sz="2200"/>
          </a:p>
          <a:p>
            <a:pPr marL="457200" lvl="0" indent="0" algn="l" rtl="0">
              <a:spcBef>
                <a:spcPts val="800"/>
              </a:spcBef>
              <a:spcAft>
                <a:spcPts val="0"/>
              </a:spcAft>
              <a:buNone/>
            </a:pPr>
            <a:r>
              <a:rPr lang="en" sz="2200" b="1"/>
              <a:t>Compliance</a:t>
            </a:r>
            <a:endParaRPr sz="2200" b="1"/>
          </a:p>
          <a:p>
            <a:pPr marL="457200" marR="0" lvl="0" indent="0" algn="l" rtl="0">
              <a:lnSpc>
                <a:spcPct val="100000"/>
              </a:lnSpc>
              <a:spcBef>
                <a:spcPts val="800"/>
              </a:spcBef>
              <a:spcAft>
                <a:spcPts val="0"/>
              </a:spcAft>
              <a:buNone/>
            </a:pPr>
            <a:r>
              <a:rPr lang="en" sz="2200"/>
              <a:t>Concerned with enforcing the policies in order to meet those standards</a:t>
            </a:r>
            <a:endParaRPr sz="2200"/>
          </a:p>
          <a:p>
            <a:pPr marL="457200" marR="0" lvl="0" indent="0" algn="ctr" rtl="0">
              <a:lnSpc>
                <a:spcPct val="100000"/>
              </a:lnSpc>
              <a:spcBef>
                <a:spcPts val="800"/>
              </a:spcBef>
              <a:spcAft>
                <a:spcPts val="0"/>
              </a:spcAft>
              <a:buNone/>
            </a:pPr>
            <a:endParaRPr sz="1600">
              <a:solidFill>
                <a:srgbClr val="980000"/>
              </a:solidFill>
              <a:latin typeface="Roboto Mono"/>
              <a:ea typeface="Roboto Mono"/>
              <a:cs typeface="Roboto Mono"/>
              <a:sym typeface="Roboto Mono"/>
            </a:endParaRPr>
          </a:p>
          <a:p>
            <a:pPr marL="457200" marR="0" lvl="0" indent="0" algn="l" rtl="0">
              <a:lnSpc>
                <a:spcPct val="100000"/>
              </a:lnSpc>
              <a:spcBef>
                <a:spcPts val="800"/>
              </a:spcBef>
              <a:spcAft>
                <a:spcPts val="0"/>
              </a:spcAft>
              <a:buNone/>
            </a:pPr>
            <a:endParaRPr sz="1600"/>
          </a:p>
          <a:p>
            <a:pPr marL="457200" lvl="0" indent="0" algn="l" rtl="0">
              <a:spcBef>
                <a:spcPts val="800"/>
              </a:spcBef>
              <a:spcAft>
                <a:spcPts val="800"/>
              </a:spcAft>
              <a:buNone/>
            </a:pP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Compliance and Audits</a:t>
            </a:r>
            <a:endParaRPr/>
          </a:p>
        </p:txBody>
      </p:sp>
      <p:sp>
        <p:nvSpPr>
          <p:cNvPr id="2366" name="Google Shape;2366;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367" name="Google Shape;2367;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68" name="Google Shape;2368;p142"/>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600">
                <a:solidFill>
                  <a:srgbClr val="24292E"/>
                </a:solidFill>
                <a:latin typeface="Roboto"/>
                <a:ea typeface="Roboto"/>
                <a:cs typeface="Roboto"/>
                <a:sym typeface="Roboto"/>
              </a:rPr>
              <a:t>Businesses must enforce their policies in order to guarantee </a:t>
            </a:r>
            <a:r>
              <a:rPr lang="en" sz="1600" b="1">
                <a:solidFill>
                  <a:srgbClr val="24292E"/>
                </a:solidFill>
                <a:latin typeface="Roboto"/>
                <a:ea typeface="Roboto"/>
                <a:cs typeface="Roboto"/>
                <a:sym typeface="Roboto"/>
              </a:rPr>
              <a:t>compliance</a:t>
            </a:r>
            <a:r>
              <a:rPr lang="en" sz="1600">
                <a:solidFill>
                  <a:srgbClr val="24292E"/>
                </a:solidFill>
                <a:latin typeface="Roboto"/>
                <a:ea typeface="Roboto"/>
                <a:cs typeface="Roboto"/>
                <a:sym typeface="Roboto"/>
              </a:rPr>
              <a:t> with legal mandates. </a:t>
            </a: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600" b="1">
                <a:solidFill>
                  <a:srgbClr val="24292E"/>
                </a:solidFill>
                <a:latin typeface="Roboto"/>
                <a:ea typeface="Roboto"/>
                <a:cs typeface="Roboto"/>
                <a:sym typeface="Roboto"/>
              </a:rPr>
              <a:t>Audit</a:t>
            </a:r>
            <a:r>
              <a:rPr lang="en" sz="1600">
                <a:solidFill>
                  <a:srgbClr val="24292E"/>
                </a:solidFill>
                <a:latin typeface="Roboto"/>
                <a:ea typeface="Roboto"/>
                <a:cs typeface="Roboto"/>
                <a:sym typeface="Roboto"/>
              </a:rPr>
              <a:t> is the process of checking how well an organization is adhering to its policies, and upholding the statutes required of it by government frameworks. </a:t>
            </a: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highlight>
                <a:srgbClr val="FFFFFF"/>
              </a:highlight>
            </a:endParaRPr>
          </a:p>
          <a:p>
            <a:pPr marL="0" lvl="0" indent="0" algn="l" rtl="0">
              <a:lnSpc>
                <a:spcPct val="115000"/>
              </a:lnSpc>
              <a:spcBef>
                <a:spcPts val="300"/>
              </a:spcBef>
              <a:spcAft>
                <a:spcPts val="1200"/>
              </a:spcAft>
              <a:buNone/>
            </a:pPr>
            <a:endParaRPr sz="1500">
              <a:solidFill>
                <a:srgbClr val="98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Performing an Audit</a:t>
            </a:r>
            <a:endParaRPr/>
          </a:p>
        </p:txBody>
      </p:sp>
      <p:sp>
        <p:nvSpPr>
          <p:cNvPr id="2374" name="Google Shape;2374;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375" name="Google Shape;2375;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76" name="Google Shape;2376;p143"/>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600">
                <a:solidFill>
                  <a:srgbClr val="24292E"/>
                </a:solidFill>
                <a:latin typeface="Roboto"/>
                <a:ea typeface="Roboto"/>
                <a:cs typeface="Roboto"/>
                <a:sym typeface="Roboto"/>
              </a:rPr>
              <a:t>Auditors refer to each rule in the framework, and check that the business is following it. </a:t>
            </a: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600">
                <a:solidFill>
                  <a:srgbClr val="24292E"/>
                </a:solidFill>
                <a:latin typeface="Roboto"/>
                <a:ea typeface="Roboto"/>
                <a:cs typeface="Roboto"/>
                <a:sym typeface="Roboto"/>
              </a:rPr>
              <a:t>If they find that the organization is in violation of a given mandate, they </a:t>
            </a:r>
            <a:r>
              <a:rPr lang="en" sz="1600">
                <a:solidFill>
                  <a:srgbClr val="980000"/>
                </a:solidFill>
                <a:latin typeface="Roboto"/>
                <a:ea typeface="Roboto"/>
                <a:cs typeface="Roboto"/>
                <a:sym typeface="Roboto"/>
              </a:rPr>
              <a:t>notify the Compliance/Legal and Executive teams in a final report</a:t>
            </a:r>
            <a:r>
              <a:rPr lang="en" sz="1600">
                <a:solidFill>
                  <a:srgbClr val="24292E"/>
                </a:solidFill>
                <a:latin typeface="Roboto"/>
                <a:ea typeface="Roboto"/>
                <a:cs typeface="Roboto"/>
                <a:sym typeface="Roboto"/>
              </a:rPr>
              <a:t>.</a:t>
            </a: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600">
                <a:solidFill>
                  <a:srgbClr val="24292E"/>
                </a:solidFill>
                <a:latin typeface="Roboto"/>
                <a:ea typeface="Roboto"/>
                <a:cs typeface="Roboto"/>
                <a:sym typeface="Roboto"/>
              </a:rPr>
              <a:t>In the event a business is found to be non-compliant in any way, the organization will typically respond by:</a:t>
            </a:r>
            <a:endParaRPr sz="1600">
              <a:solidFill>
                <a:srgbClr val="24292E"/>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Char char="●"/>
            </a:pPr>
            <a:r>
              <a:rPr lang="en" sz="1600">
                <a:solidFill>
                  <a:srgbClr val="24292E"/>
                </a:solidFill>
                <a:latin typeface="Roboto"/>
                <a:ea typeface="Roboto"/>
                <a:cs typeface="Roboto"/>
                <a:sym typeface="Roboto"/>
              </a:rPr>
              <a:t>Acknowledging that they are aware of the non-compliance</a:t>
            </a:r>
            <a:endParaRPr sz="1600">
              <a:solidFill>
                <a:srgbClr val="24292E"/>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Char char="●"/>
            </a:pPr>
            <a:r>
              <a:rPr lang="en" sz="1600">
                <a:solidFill>
                  <a:srgbClr val="24292E"/>
                </a:solidFill>
                <a:latin typeface="Roboto"/>
                <a:ea typeface="Roboto"/>
                <a:cs typeface="Roboto"/>
                <a:sym typeface="Roboto"/>
              </a:rPr>
              <a:t>Determining a timeline to remediate the issue</a:t>
            </a:r>
            <a:endParaRPr sz="1600">
              <a:solidFill>
                <a:srgbClr val="24292E"/>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Char char="●"/>
            </a:pPr>
            <a:r>
              <a:rPr lang="en" sz="1600">
                <a:solidFill>
                  <a:srgbClr val="24292E"/>
                </a:solidFill>
                <a:latin typeface="Roboto"/>
                <a:ea typeface="Roboto"/>
                <a:cs typeface="Roboto"/>
                <a:sym typeface="Roboto"/>
              </a:rPr>
              <a:t>Develop a plan to bring the organization back into compliance</a:t>
            </a: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200">
              <a:solidFill>
                <a:srgbClr val="24292E"/>
              </a:solidFill>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500">
              <a:solidFill>
                <a:srgbClr val="24292E"/>
              </a:solidFill>
              <a:highlight>
                <a:srgbClr val="FFFFFF"/>
              </a:highlight>
            </a:endParaRPr>
          </a:p>
          <a:p>
            <a:pPr marL="0" lvl="0" indent="0" algn="l" rtl="0">
              <a:lnSpc>
                <a:spcPct val="115000"/>
              </a:lnSpc>
              <a:spcBef>
                <a:spcPts val="300"/>
              </a:spcBef>
              <a:spcAft>
                <a:spcPts val="1200"/>
              </a:spcAft>
              <a:buNone/>
            </a:pPr>
            <a:endParaRPr sz="1500">
              <a:solidFill>
                <a:srgbClr val="98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14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382" name="Google Shape;2382;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2383" name="Google Shape;2383;p14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4" name="Google Shape;2384;p14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Audit Procedures</a:t>
            </a:r>
            <a:br>
              <a:rPr lang="en"/>
            </a:br>
            <a:endParaRPr/>
          </a:p>
          <a:p>
            <a:pPr marL="0" lvl="0" indent="0" algn="l" rtl="0">
              <a:lnSpc>
                <a:spcPct val="115000"/>
              </a:lnSpc>
              <a:spcBef>
                <a:spcPts val="0"/>
              </a:spcBef>
              <a:spcAft>
                <a:spcPts val="0"/>
              </a:spcAft>
              <a:buClr>
                <a:schemeClr val="dk1"/>
              </a:buClr>
              <a:buSzPts val="1100"/>
              <a:buFont typeface="Arial"/>
              <a:buNone/>
            </a:pPr>
            <a:r>
              <a:rPr lang="en" sz="1400">
                <a:solidFill>
                  <a:srgbClr val="24292E"/>
                </a:solidFill>
              </a:rPr>
              <a:t>In this exercise, you'll review how </a:t>
            </a:r>
            <a:r>
              <a:rPr lang="en" sz="1400" i="1">
                <a:solidFill>
                  <a:srgbClr val="24292E"/>
                </a:solidFill>
              </a:rPr>
              <a:t>GeldCorp's</a:t>
            </a:r>
            <a:r>
              <a:rPr lang="en" sz="1400">
                <a:solidFill>
                  <a:srgbClr val="24292E"/>
                </a:solidFill>
              </a:rPr>
              <a:t> collects and stores user data to ensure their processes are GDPR compliant. In addition, you'll identify any data that must be protected according to PCI standards.</a:t>
            </a:r>
            <a:endParaRPr sz="1400">
              <a:solidFill>
                <a:srgbClr val="24292E"/>
              </a:solidFill>
            </a:endParaRPr>
          </a:p>
          <a:p>
            <a:pPr marL="0" lvl="0" indent="0" algn="l" rtl="0">
              <a:lnSpc>
                <a:spcPct val="115000"/>
              </a:lnSpc>
              <a:spcBef>
                <a:spcPts val="1200"/>
              </a:spcBef>
              <a:spcAft>
                <a:spcPts val="0"/>
              </a:spcAft>
              <a:buClr>
                <a:schemeClr val="dk1"/>
              </a:buClr>
              <a:buSzPts val="1100"/>
              <a:buFont typeface="Arial"/>
              <a:buNone/>
            </a:pPr>
            <a:r>
              <a:rPr lang="en" sz="1400">
                <a:solidFill>
                  <a:srgbClr val="24292E"/>
                </a:solidFill>
              </a:rPr>
              <a:t>If you identify any incidents of non-compliance, you'll document a way for the organization to bring itself in line with regulation.</a:t>
            </a:r>
            <a:endParaRPr sz="1400">
              <a:solidFill>
                <a:srgbClr val="24292E"/>
              </a:solidFill>
            </a:endParaRPr>
          </a:p>
          <a:p>
            <a:pPr marL="0" lvl="0" indent="0" algn="l" rtl="0">
              <a:spcBef>
                <a:spcPts val="120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45"/>
          <p:cNvSpPr txBox="1">
            <a:spLocks noGrp="1"/>
          </p:cNvSpPr>
          <p:nvPr>
            <p:ph type="title"/>
          </p:nvPr>
        </p:nvSpPr>
        <p:spPr>
          <a:xfrm>
            <a:off x="274350" y="958475"/>
            <a:ext cx="8595300" cy="792300"/>
          </a:xfrm>
          <a:prstGeom prst="rect">
            <a:avLst/>
          </a:prstGeom>
        </p:spPr>
        <p:txBody>
          <a:bodyPr spcFirstLastPara="1" wrap="square" lIns="91425" tIns="91425" rIns="91425" bIns="91425" anchor="t" anchorCtr="0">
            <a:noAutofit/>
          </a:bodyPr>
          <a:lstStyle/>
          <a:p>
            <a:pPr marL="0" lvl="0" indent="0" algn="ctr" rtl="0">
              <a:lnSpc>
                <a:spcPct val="125000"/>
              </a:lnSpc>
              <a:spcBef>
                <a:spcPts val="1800"/>
              </a:spcBef>
              <a:spcAft>
                <a:spcPts val="0"/>
              </a:spcAft>
              <a:buNone/>
            </a:pPr>
            <a:r>
              <a:rPr lang="en" sz="3000">
                <a:solidFill>
                  <a:schemeClr val="lt1"/>
                </a:solidFill>
                <a:latin typeface="Roboto Mono"/>
                <a:ea typeface="Roboto Mono"/>
                <a:cs typeface="Roboto Mono"/>
                <a:sym typeface="Roboto Mono"/>
              </a:rPr>
              <a:t>Contingency Planning for </a:t>
            </a:r>
            <a:endParaRPr sz="3000">
              <a:solidFill>
                <a:schemeClr val="lt1"/>
              </a:solidFill>
              <a:latin typeface="Roboto Mono"/>
              <a:ea typeface="Roboto Mono"/>
              <a:cs typeface="Roboto Mono"/>
              <a:sym typeface="Roboto Mono"/>
            </a:endParaRPr>
          </a:p>
          <a:p>
            <a:pPr marL="0" lvl="0" indent="0" algn="ctr" rtl="0">
              <a:lnSpc>
                <a:spcPct val="125000"/>
              </a:lnSpc>
              <a:spcBef>
                <a:spcPts val="1800"/>
              </a:spcBef>
              <a:spcAft>
                <a:spcPts val="0"/>
              </a:spcAft>
              <a:buNone/>
            </a:pPr>
            <a:r>
              <a:rPr lang="en" sz="3000" b="1">
                <a:solidFill>
                  <a:schemeClr val="lt1"/>
                </a:solidFill>
                <a:latin typeface="Roboto Mono"/>
                <a:ea typeface="Roboto Mono"/>
                <a:cs typeface="Roboto Mono"/>
                <a:sym typeface="Roboto Mono"/>
              </a:rPr>
              <a:t>Business Continuity </a:t>
            </a:r>
            <a:endParaRPr sz="3000" b="1">
              <a:solidFill>
                <a:schemeClr val="lt1"/>
              </a:solidFill>
              <a:latin typeface="Roboto Mono"/>
              <a:ea typeface="Roboto Mono"/>
              <a:cs typeface="Roboto Mono"/>
              <a:sym typeface="Roboto Mono"/>
            </a:endParaRPr>
          </a:p>
          <a:p>
            <a:pPr marL="0" lvl="0" indent="0" algn="ctr" rtl="0">
              <a:lnSpc>
                <a:spcPct val="125000"/>
              </a:lnSpc>
              <a:spcBef>
                <a:spcPts val="1800"/>
              </a:spcBef>
              <a:spcAft>
                <a:spcPts val="0"/>
              </a:spcAft>
              <a:buNone/>
            </a:pPr>
            <a:r>
              <a:rPr lang="en" sz="3000">
                <a:solidFill>
                  <a:schemeClr val="lt1"/>
                </a:solidFill>
                <a:latin typeface="Roboto Mono"/>
                <a:ea typeface="Roboto Mono"/>
                <a:cs typeface="Roboto Mono"/>
                <a:sym typeface="Roboto Mono"/>
              </a:rPr>
              <a:t>and </a:t>
            </a:r>
            <a:endParaRPr sz="3000">
              <a:solidFill>
                <a:schemeClr val="lt1"/>
              </a:solidFill>
              <a:latin typeface="Roboto Mono"/>
              <a:ea typeface="Roboto Mono"/>
              <a:cs typeface="Roboto Mono"/>
              <a:sym typeface="Roboto Mono"/>
            </a:endParaRPr>
          </a:p>
          <a:p>
            <a:pPr marL="0" lvl="0" indent="0" algn="ctr" rtl="0">
              <a:lnSpc>
                <a:spcPct val="125000"/>
              </a:lnSpc>
              <a:spcBef>
                <a:spcPts val="1800"/>
              </a:spcBef>
              <a:spcAft>
                <a:spcPts val="0"/>
              </a:spcAft>
              <a:buClr>
                <a:schemeClr val="dk1"/>
              </a:buClr>
              <a:buSzPts val="1100"/>
              <a:buFont typeface="Arial"/>
              <a:buNone/>
            </a:pPr>
            <a:r>
              <a:rPr lang="en" sz="3000" b="1">
                <a:solidFill>
                  <a:schemeClr val="lt1"/>
                </a:solidFill>
                <a:latin typeface="Roboto Mono"/>
                <a:ea typeface="Roboto Mono"/>
                <a:cs typeface="Roboto Mono"/>
                <a:sym typeface="Roboto Mono"/>
              </a:rPr>
              <a:t>Disaster Recovery</a:t>
            </a:r>
            <a:endParaRPr sz="3000" b="1">
              <a:solidFill>
                <a:schemeClr val="lt1"/>
              </a:solidFill>
              <a:latin typeface="Roboto Mono"/>
              <a:ea typeface="Roboto Mono"/>
              <a:cs typeface="Roboto Mono"/>
              <a:sym typeface="Roboto Mono"/>
            </a:endParaRPr>
          </a:p>
          <a:p>
            <a:pPr marL="0" lvl="0" indent="0" algn="ctr" rtl="0">
              <a:spcBef>
                <a:spcPts val="1200"/>
              </a:spcBef>
              <a:spcAft>
                <a:spcPts val="0"/>
              </a:spcAft>
              <a:buNone/>
            </a:pPr>
            <a:endParaRPr/>
          </a:p>
        </p:txBody>
      </p:sp>
      <p:sp>
        <p:nvSpPr>
          <p:cNvPr id="2390" name="Google Shape;2390;p1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391" name="Google Shape;2391;p14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392" name="Google Shape;2392;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Preparing for Breaches</a:t>
            </a:r>
            <a:endParaRPr/>
          </a:p>
        </p:txBody>
      </p:sp>
      <p:sp>
        <p:nvSpPr>
          <p:cNvPr id="2398" name="Google Shape;2398;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399" name="Google Shape;2399;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00" name="Google Shape;2400;p146"/>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ctr" rtl="0">
              <a:lnSpc>
                <a:spcPct val="115000"/>
              </a:lnSpc>
              <a:spcBef>
                <a:spcPts val="0"/>
              </a:spcBef>
              <a:spcAft>
                <a:spcPts val="0"/>
              </a:spcAft>
              <a:buNone/>
            </a:pPr>
            <a:r>
              <a:rPr lang="en" sz="1600">
                <a:solidFill>
                  <a:srgbClr val="980000"/>
                </a:solidFill>
                <a:latin typeface="Roboto Mono"/>
                <a:ea typeface="Roboto Mono"/>
                <a:cs typeface="Roboto Mono"/>
                <a:sym typeface="Roboto Mono"/>
              </a:rPr>
              <a:t>Businesses engage in contingency planning to "plan for the worst"</a:t>
            </a:r>
            <a:endParaRPr sz="1600">
              <a:solidFill>
                <a:srgbClr val="980000"/>
              </a:solidFill>
              <a:latin typeface="Roboto Mono"/>
              <a:ea typeface="Roboto Mono"/>
              <a:cs typeface="Roboto Mono"/>
              <a:sym typeface="Roboto Mon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r>
              <a:rPr lang="en" sz="1600">
                <a:solidFill>
                  <a:srgbClr val="24292E"/>
                </a:solidFill>
                <a:latin typeface="Roboto"/>
                <a:ea typeface="Roboto"/>
                <a:cs typeface="Roboto"/>
                <a:sym typeface="Roboto"/>
              </a:rPr>
              <a:t>A breach can have one of two results:</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Char char="●"/>
            </a:pPr>
            <a:r>
              <a:rPr lang="en" sz="1600" b="1">
                <a:solidFill>
                  <a:srgbClr val="24292E"/>
                </a:solidFill>
                <a:latin typeface="Roboto"/>
                <a:ea typeface="Roboto"/>
                <a:cs typeface="Roboto"/>
                <a:sym typeface="Roboto"/>
              </a:rPr>
              <a:t>Mild/Moderate Breach: </a:t>
            </a:r>
            <a:r>
              <a:rPr lang="en" sz="1600">
                <a:solidFill>
                  <a:srgbClr val="24292E"/>
                </a:solidFill>
                <a:latin typeface="Roboto"/>
                <a:ea typeface="Roboto"/>
                <a:cs typeface="Roboto"/>
                <a:sym typeface="Roboto"/>
              </a:rPr>
              <a:t>The business has been impacted, but can still handle day-to-day operations at greater cost.</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Char char="●"/>
            </a:pPr>
            <a:r>
              <a:rPr lang="en" sz="1600" b="1">
                <a:solidFill>
                  <a:srgbClr val="24292E"/>
                </a:solidFill>
                <a:latin typeface="Roboto"/>
                <a:ea typeface="Roboto"/>
                <a:cs typeface="Roboto"/>
                <a:sym typeface="Roboto"/>
              </a:rPr>
              <a:t>Serious/Catastrophic Breach: </a:t>
            </a:r>
            <a:r>
              <a:rPr lang="en" sz="1600">
                <a:solidFill>
                  <a:srgbClr val="24292E"/>
                </a:solidFill>
                <a:latin typeface="Roboto"/>
                <a:ea typeface="Roboto"/>
                <a:cs typeface="Roboto"/>
                <a:sym typeface="Roboto"/>
              </a:rPr>
              <a:t>The business has been impacted so severely they cannot operate. Instead, they must use their resources to contain the incident, recover from the disaster, and eventually return to operation.</a:t>
            </a:r>
            <a:endParaRPr sz="1600">
              <a:solidFill>
                <a:srgbClr val="24292E"/>
              </a:solidFill>
              <a:latin typeface="Roboto"/>
              <a:ea typeface="Roboto"/>
              <a:cs typeface="Roboto"/>
              <a:sym typeface="Roboto"/>
            </a:endParaRPr>
          </a:p>
          <a:p>
            <a:pPr marL="0" lvl="0" indent="0" algn="l" rtl="0">
              <a:lnSpc>
                <a:spcPct val="115000"/>
              </a:lnSpc>
              <a:spcBef>
                <a:spcPts val="300"/>
              </a:spcBef>
              <a:spcAft>
                <a:spcPts val="1200"/>
              </a:spcAft>
              <a:buNone/>
            </a:pPr>
            <a:endParaRPr sz="1500">
              <a:solidFill>
                <a:srgbClr val="98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marR="0" lvl="0" indent="0" algn="l" rtl="0">
              <a:lnSpc>
                <a:spcPct val="100000"/>
              </a:lnSpc>
              <a:spcBef>
                <a:spcPts val="0"/>
              </a:spcBef>
              <a:spcAft>
                <a:spcPts val="0"/>
              </a:spcAft>
              <a:buNone/>
            </a:pPr>
            <a:r>
              <a:rPr lang="en"/>
              <a:t>BCP/DR Plans Typically Involve the Following:</a:t>
            </a:r>
            <a:endParaRPr/>
          </a:p>
        </p:txBody>
      </p:sp>
      <p:sp>
        <p:nvSpPr>
          <p:cNvPr id="2406" name="Google Shape;2406;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407" name="Google Shape;2407;p1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08" name="Google Shape;2408;p147"/>
          <p:cNvSpPr txBox="1"/>
          <p:nvPr/>
        </p:nvSpPr>
        <p:spPr>
          <a:xfrm>
            <a:off x="382000" y="839200"/>
            <a:ext cx="8588100" cy="7794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rgbClr val="24292E"/>
              </a:buClr>
              <a:buSzPts val="1600"/>
              <a:buFont typeface="Roboto"/>
              <a:buChar char="●"/>
            </a:pPr>
            <a:r>
              <a:rPr lang="en" sz="1600" b="1">
                <a:solidFill>
                  <a:srgbClr val="24292E"/>
                </a:solidFill>
                <a:latin typeface="Roboto"/>
                <a:ea typeface="Roboto"/>
                <a:cs typeface="Roboto"/>
                <a:sym typeface="Roboto"/>
              </a:rPr>
              <a:t>Points and Modes of Failure:</a:t>
            </a:r>
            <a:r>
              <a:rPr lang="en" sz="1600">
                <a:solidFill>
                  <a:srgbClr val="24292E"/>
                </a:solidFill>
                <a:latin typeface="Roboto"/>
                <a:ea typeface="Roboto"/>
                <a:cs typeface="Roboto"/>
                <a:sym typeface="Roboto"/>
              </a:rPr>
              <a:t> Places where security is weak, or points of failure in a system like a network.</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Char char="●"/>
            </a:pPr>
            <a:r>
              <a:rPr lang="en" sz="1600" b="1">
                <a:solidFill>
                  <a:srgbClr val="24292E"/>
                </a:solidFill>
                <a:latin typeface="Roboto"/>
                <a:ea typeface="Roboto"/>
                <a:cs typeface="Roboto"/>
                <a:sym typeface="Roboto"/>
              </a:rPr>
              <a:t>Projected Damages:</a:t>
            </a:r>
            <a:r>
              <a:rPr lang="en" sz="1600">
                <a:solidFill>
                  <a:srgbClr val="24292E"/>
                </a:solidFill>
                <a:latin typeface="Roboto"/>
                <a:ea typeface="Roboto"/>
                <a:cs typeface="Roboto"/>
                <a:sym typeface="Roboto"/>
              </a:rPr>
              <a:t> How a business will be affected in the event a given threat is realized.</a:t>
            </a:r>
            <a:br>
              <a:rPr lang="en" sz="1600">
                <a:solidFill>
                  <a:srgbClr val="24292E"/>
                </a:solidFill>
                <a:latin typeface="Roboto"/>
                <a:ea typeface="Roboto"/>
                <a:cs typeface="Roboto"/>
                <a:sym typeface="Roboto"/>
              </a:rPr>
            </a:br>
            <a:endParaRPr sz="1600">
              <a:solidFill>
                <a:srgbClr val="24292E"/>
              </a:solidFill>
              <a:latin typeface="Roboto"/>
              <a:ea typeface="Roboto"/>
              <a:cs typeface="Roboto"/>
              <a:sym typeface="Roboto"/>
            </a:endParaRPr>
          </a:p>
          <a:p>
            <a:pPr marL="457200" marR="0" lvl="0" indent="-330200" algn="l" rtl="0">
              <a:lnSpc>
                <a:spcPct val="115000"/>
              </a:lnSpc>
              <a:spcBef>
                <a:spcPts val="0"/>
              </a:spcBef>
              <a:spcAft>
                <a:spcPts val="0"/>
              </a:spcAft>
              <a:buClr>
                <a:srgbClr val="24292E"/>
              </a:buClr>
              <a:buSzPts val="1600"/>
              <a:buFont typeface="Roboto"/>
              <a:buChar char="●"/>
            </a:pPr>
            <a:r>
              <a:rPr lang="en" sz="1600" b="1">
                <a:solidFill>
                  <a:srgbClr val="24292E"/>
                </a:solidFill>
                <a:latin typeface="Roboto"/>
                <a:ea typeface="Roboto"/>
                <a:cs typeface="Roboto"/>
                <a:sym typeface="Roboto"/>
              </a:rPr>
              <a:t>Continuity/Recovery Plan:</a:t>
            </a:r>
            <a:r>
              <a:rPr lang="en" sz="1600">
                <a:solidFill>
                  <a:srgbClr val="24292E"/>
                </a:solidFill>
                <a:latin typeface="Roboto"/>
                <a:ea typeface="Roboto"/>
                <a:cs typeface="Roboto"/>
                <a:sym typeface="Roboto"/>
              </a:rPr>
              <a:t> For BCP, how the business could "patch" a mild/moderate incident to maintain operations during. For DR, explain how the business should prioritize its resources to recover from the reputational and operational damage of a catastrophic loss.</a:t>
            </a:r>
            <a:endParaRPr sz="1600">
              <a:solidFill>
                <a:srgbClr val="24292E"/>
              </a:solidFill>
              <a:latin typeface="Roboto"/>
              <a:ea typeface="Roboto"/>
              <a:cs typeface="Roboto"/>
              <a:sym typeface="Roboto"/>
            </a:endParaRPr>
          </a:p>
          <a:p>
            <a:pPr marL="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a:p>
            <a:pPr marL="0" marR="0" lvl="0" indent="0" algn="ctr" rtl="0">
              <a:lnSpc>
                <a:spcPct val="115000"/>
              </a:lnSpc>
              <a:spcBef>
                <a:spcPts val="0"/>
              </a:spcBef>
              <a:spcAft>
                <a:spcPts val="0"/>
              </a:spcAft>
              <a:buNone/>
            </a:pPr>
            <a:r>
              <a:rPr lang="en" sz="1800">
                <a:solidFill>
                  <a:srgbClr val="980000"/>
                </a:solidFill>
                <a:highlight>
                  <a:srgbClr val="FFFFFF"/>
                </a:highlight>
                <a:latin typeface="Roboto Mono"/>
                <a:ea typeface="Roboto Mono"/>
                <a:cs typeface="Roboto Mono"/>
                <a:sym typeface="Roboto Mono"/>
              </a:rPr>
              <a:t>These plans will be different for every business.</a:t>
            </a:r>
            <a:endParaRPr sz="1800">
              <a:solidFill>
                <a:srgbClr val="980000"/>
              </a:solidFill>
              <a:latin typeface="Roboto Mono"/>
              <a:ea typeface="Roboto Mono"/>
              <a:cs typeface="Roboto Mono"/>
              <a:sym typeface="Roboto Mono"/>
            </a:endParaRPr>
          </a:p>
          <a:p>
            <a:pPr marL="457200" marR="0" lvl="0" indent="0" algn="l" rtl="0">
              <a:lnSpc>
                <a:spcPct val="115000"/>
              </a:lnSpc>
              <a:spcBef>
                <a:spcPts val="0"/>
              </a:spcBef>
              <a:spcAft>
                <a:spcPts val="0"/>
              </a:spcAft>
              <a:buNone/>
            </a:pPr>
            <a:endParaRPr sz="1600">
              <a:solidFill>
                <a:srgbClr val="24292E"/>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1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sp>
        <p:nvSpPr>
          <p:cNvPr id="2418" name="Google Shape;2418;p14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1hr 30 minutes</a:t>
            </a:r>
            <a:endParaRPr/>
          </a:p>
        </p:txBody>
      </p:sp>
      <p:sp>
        <p:nvSpPr>
          <p:cNvPr id="2419" name="Google Shape;2419;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2420" name="Google Shape;2420;p14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21" name="Google Shape;2421;p14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Presentations</a:t>
            </a:r>
            <a:endParaRPr/>
          </a:p>
          <a:p>
            <a:pPr marL="0" lvl="0" indent="0" algn="l" rtl="0">
              <a:lnSpc>
                <a:spcPct val="115000"/>
              </a:lnSpc>
              <a:spcBef>
                <a:spcPts val="0"/>
              </a:spcBef>
              <a:spcAft>
                <a:spcPts val="0"/>
              </a:spcAft>
              <a:buClr>
                <a:schemeClr val="dk1"/>
              </a:buClr>
              <a:buSzPts val="1100"/>
              <a:buFont typeface="Arial"/>
              <a:buNone/>
            </a:pPr>
            <a:r>
              <a:rPr lang="en" sz="1200">
                <a:solidFill>
                  <a:srgbClr val="24292E"/>
                </a:solidFill>
              </a:rPr>
              <a:t>In this exercise, you'll work in groups to develop BCP and DR plans for </a:t>
            </a:r>
            <a:r>
              <a:rPr lang="en" sz="1200" i="1">
                <a:solidFill>
                  <a:srgbClr val="24292E"/>
                </a:solidFill>
              </a:rPr>
              <a:t>Geldcorp</a:t>
            </a:r>
            <a:r>
              <a:rPr lang="en" sz="1200">
                <a:solidFill>
                  <a:srgbClr val="24292E"/>
                </a:solidFill>
              </a:rPr>
              <a:t>. You'll work with a group of consultants, and each group will develop a plan for a different domain of the company.</a:t>
            </a:r>
            <a:endParaRPr sz="1200">
              <a:solidFill>
                <a:srgbClr val="24292E"/>
              </a:solidFill>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rPr>
              <a:t>In particular, you'll develop plans for one of the following realms:</a:t>
            </a:r>
            <a:endParaRPr sz="1200">
              <a:solidFill>
                <a:srgbClr val="24292E"/>
              </a:solidFill>
            </a:endParaRPr>
          </a:p>
          <a:p>
            <a:pPr marL="457200" lvl="0" indent="-304800" algn="l" rtl="0">
              <a:lnSpc>
                <a:spcPct val="115000"/>
              </a:lnSpc>
              <a:spcBef>
                <a:spcPts val="1200"/>
              </a:spcBef>
              <a:spcAft>
                <a:spcPts val="0"/>
              </a:spcAft>
              <a:buClr>
                <a:srgbClr val="24292E"/>
              </a:buClr>
              <a:buSzPts val="1200"/>
              <a:buFont typeface="Roboto"/>
              <a:buChar char="●"/>
            </a:pPr>
            <a:r>
              <a:rPr lang="en" sz="1200">
                <a:solidFill>
                  <a:srgbClr val="24292E"/>
                </a:solidFill>
              </a:rPr>
              <a:t>Physical Environment</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Personnel</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Network</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Technology</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Security</a:t>
            </a:r>
            <a:endParaRPr sz="1200">
              <a:solidFill>
                <a:srgbClr val="24292E"/>
              </a:solidFill>
            </a:endParaRPr>
          </a:p>
          <a:p>
            <a:pPr marL="0" lvl="0" indent="0" algn="l" rtl="0">
              <a:spcBef>
                <a:spcPts val="120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0"/>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980000"/>
              </a:solidFill>
            </a:endParaRPr>
          </a:p>
          <a:p>
            <a:pPr marL="0" lvl="0" indent="0" algn="ctr" rtl="0">
              <a:spcBef>
                <a:spcPts val="0"/>
              </a:spcBef>
              <a:spcAft>
                <a:spcPts val="0"/>
              </a:spcAft>
              <a:buNone/>
            </a:pPr>
            <a:r>
              <a:rPr lang="en">
                <a:solidFill>
                  <a:srgbClr val="980000"/>
                </a:solidFill>
              </a:rPr>
              <a:t>Presentation Time!</a:t>
            </a:r>
            <a:endParaRPr>
              <a:solidFill>
                <a:srgbClr val="980000"/>
              </a:solidFill>
            </a:endParaRPr>
          </a:p>
        </p:txBody>
      </p:sp>
      <p:sp>
        <p:nvSpPr>
          <p:cNvPr id="2427" name="Google Shape;2427;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428" name="Google Shape;2428;p15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107"/>
          <p:cNvSpPr txBox="1">
            <a:spLocks noGrp="1"/>
          </p:cNvSpPr>
          <p:nvPr>
            <p:ph type="title"/>
          </p:nvPr>
        </p:nvSpPr>
        <p:spPr>
          <a:xfrm>
            <a:off x="2530975" y="1356300"/>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Knowledge of governance, compliance, and BCP/DR is crucial context for all security professionals, because </a:t>
            </a:r>
            <a:r>
              <a:rPr lang="en" sz="2400" b="1"/>
              <a:t>most of security professionals work is mandated by governance policies and subject to compliance audits.</a:t>
            </a:r>
            <a:endParaRPr sz="2400" b="1"/>
          </a:p>
          <a:p>
            <a:pPr marL="0" lvl="0" indent="0" algn="l" rtl="0">
              <a:spcBef>
                <a:spcPts val="800"/>
              </a:spcBef>
              <a:spcAft>
                <a:spcPts val="0"/>
              </a:spcAft>
              <a:buNone/>
            </a:pPr>
            <a:endParaRPr/>
          </a:p>
        </p:txBody>
      </p:sp>
      <p:sp>
        <p:nvSpPr>
          <p:cNvPr id="2060" name="Google Shape;2060;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61" name="Google Shape;2061;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Google Shape;2066;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67" name="Google Shape;2067;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2068" name="Google Shape;206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2069" name="Google Shape;2069;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0" name="Google Shape;2070;p108"/>
          <p:cNvSpPr txBox="1"/>
          <p:nvPr/>
        </p:nvSpPr>
        <p:spPr>
          <a:xfrm>
            <a:off x="333375" y="1266825"/>
            <a:ext cx="8536200" cy="34896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SzPts val="1800"/>
              <a:buFont typeface="Roboto Light"/>
              <a:buChar char="●"/>
            </a:pPr>
            <a:r>
              <a:rPr lang="en" sz="1800" dirty="0">
                <a:latin typeface="Roboto Light"/>
                <a:ea typeface="Roboto Light"/>
                <a:cs typeface="Roboto Light"/>
                <a:sym typeface="Roboto Light"/>
              </a:rPr>
              <a:t>Explain how organizations use policy and procedure to formalize standards of "right" and "wrong"</a:t>
            </a:r>
            <a:endParaRPr sz="1800" dirty="0">
              <a:latin typeface="Roboto Light"/>
              <a:ea typeface="Roboto Light"/>
              <a:cs typeface="Roboto Light"/>
              <a:sym typeface="Roboto Light"/>
            </a:endParaRPr>
          </a:p>
          <a:p>
            <a:pPr marL="457200" marR="0" lvl="0" indent="-342900" algn="l" rtl="0">
              <a:lnSpc>
                <a:spcPct val="150000"/>
              </a:lnSpc>
              <a:spcBef>
                <a:spcPts val="0"/>
              </a:spcBef>
              <a:spcAft>
                <a:spcPts val="0"/>
              </a:spcAft>
              <a:buSzPts val="1800"/>
              <a:buFont typeface="Roboto Light"/>
              <a:buChar char="●"/>
            </a:pPr>
            <a:r>
              <a:rPr lang="en" sz="1800" dirty="0">
                <a:latin typeface="Roboto Light"/>
                <a:ea typeface="Roboto Light"/>
                <a:cs typeface="Roboto Light"/>
                <a:sym typeface="Roboto Light"/>
              </a:rPr>
              <a:t>Use governance frameworks to determine which policies an organization must develop</a:t>
            </a:r>
            <a:endParaRPr sz="1800" dirty="0">
              <a:latin typeface="Roboto Light"/>
              <a:ea typeface="Roboto Light"/>
              <a:cs typeface="Roboto Light"/>
              <a:sym typeface="Roboto Light"/>
            </a:endParaRPr>
          </a:p>
          <a:p>
            <a:pPr marL="457200" marR="0" lvl="0" indent="-342900" algn="l" rtl="0">
              <a:lnSpc>
                <a:spcPct val="150000"/>
              </a:lnSpc>
              <a:spcBef>
                <a:spcPts val="0"/>
              </a:spcBef>
              <a:spcAft>
                <a:spcPts val="0"/>
              </a:spcAft>
              <a:buSzPts val="1800"/>
              <a:buFont typeface="Roboto Light"/>
              <a:buChar char="●"/>
            </a:pPr>
            <a:r>
              <a:rPr lang="en" sz="1800" dirty="0">
                <a:latin typeface="Roboto Light"/>
                <a:ea typeface="Roboto Light"/>
                <a:cs typeface="Roboto Light"/>
                <a:sym typeface="Roboto Light"/>
              </a:rPr>
              <a:t>Explain how audits are used to ensure compliance</a:t>
            </a:r>
            <a:endParaRPr sz="1800" dirty="0">
              <a:latin typeface="Roboto Light"/>
              <a:ea typeface="Roboto Light"/>
              <a:cs typeface="Roboto Light"/>
              <a:sym typeface="Roboto Light"/>
            </a:endParaRPr>
          </a:p>
          <a:p>
            <a:pPr marL="457200" marR="0" lvl="0" indent="-342900" algn="l" rtl="0">
              <a:lnSpc>
                <a:spcPct val="150000"/>
              </a:lnSpc>
              <a:spcBef>
                <a:spcPts val="0"/>
              </a:spcBef>
              <a:spcAft>
                <a:spcPts val="0"/>
              </a:spcAft>
              <a:buSzPts val="1800"/>
              <a:buFont typeface="Roboto Light"/>
              <a:buChar char="●"/>
            </a:pPr>
            <a:r>
              <a:rPr lang="en" sz="1800" dirty="0">
                <a:latin typeface="Roboto Light"/>
                <a:ea typeface="Roboto Light"/>
                <a:cs typeface="Roboto Light"/>
                <a:sym typeface="Roboto Light"/>
              </a:rPr>
              <a:t>Develop business continuity and disaster recovery plans</a:t>
            </a:r>
            <a:endParaRPr sz="1800" dirty="0">
              <a:latin typeface="Roboto Light"/>
              <a:ea typeface="Roboto Light"/>
              <a:cs typeface="Roboto Light"/>
              <a:sym typeface="Roboto Light"/>
            </a:endParaRPr>
          </a:p>
          <a:p>
            <a:pPr marL="0" lvl="0" indent="0" algn="l" rtl="0">
              <a:lnSpc>
                <a:spcPct val="150000"/>
              </a:lnSpc>
              <a:spcBef>
                <a:spcPts val="0"/>
              </a:spcBef>
              <a:spcAft>
                <a:spcPts val="0"/>
              </a:spcAft>
              <a:buNone/>
            </a:pPr>
            <a:endParaRPr sz="1800" dirty="0">
              <a:latin typeface="Roboto Light"/>
              <a:ea typeface="Roboto Light"/>
              <a:cs typeface="Roboto Light"/>
              <a:sym typeface="Roboto Light"/>
            </a:endParaRPr>
          </a:p>
        </p:txBody>
      </p:sp>
      <p:sp>
        <p:nvSpPr>
          <p:cNvPr id="2071" name="Google Shape;2071;p108"/>
          <p:cNvSpPr/>
          <p:nvPr/>
        </p:nvSpPr>
        <p:spPr>
          <a:xfrm>
            <a:off x="445800" y="1520872"/>
            <a:ext cx="261900" cy="2748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08"/>
          <p:cNvSpPr/>
          <p:nvPr/>
        </p:nvSpPr>
        <p:spPr>
          <a:xfrm>
            <a:off x="445800" y="2260033"/>
            <a:ext cx="261900" cy="2748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08"/>
          <p:cNvSpPr/>
          <p:nvPr/>
        </p:nvSpPr>
        <p:spPr>
          <a:xfrm>
            <a:off x="445800" y="3517329"/>
            <a:ext cx="261900" cy="2748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08"/>
          <p:cNvSpPr/>
          <p:nvPr/>
        </p:nvSpPr>
        <p:spPr>
          <a:xfrm>
            <a:off x="445800" y="3135172"/>
            <a:ext cx="261900" cy="2748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Breakdown	</a:t>
            </a:r>
            <a:endParaRPr/>
          </a:p>
        </p:txBody>
      </p:sp>
      <p:sp>
        <p:nvSpPr>
          <p:cNvPr id="2080" name="Google Shape;2080;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class will proceed as follows, </a:t>
            </a:r>
            <a:endParaRPr>
              <a:solidFill>
                <a:schemeClr val="dk1"/>
              </a:solidFill>
            </a:endParaRPr>
          </a:p>
          <a:p>
            <a:pPr marL="0" lvl="0" indent="0" algn="l" rtl="0">
              <a:spcBef>
                <a:spcPts val="0"/>
              </a:spcBef>
              <a:spcAft>
                <a:spcPts val="0"/>
              </a:spcAft>
              <a:buNone/>
            </a:pPr>
            <a:endParaRPr/>
          </a:p>
        </p:txBody>
      </p:sp>
      <p:sp>
        <p:nvSpPr>
          <p:cNvPr id="2081" name="Google Shape;2081;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082" name="Google Shape;2082;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3" name="Google Shape;2083;p109"/>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solidFill>
                  <a:srgbClr val="24292E"/>
                </a:solidFill>
                <a:latin typeface="Arial"/>
                <a:ea typeface="Arial"/>
                <a:cs typeface="Arial"/>
                <a:sym typeface="Arial"/>
              </a:rPr>
              <a:t>Codifying Rules with Policy and Procedures</a:t>
            </a:r>
            <a:endParaRPr sz="1800"/>
          </a:p>
        </p:txBody>
      </p:sp>
      <p:sp>
        <p:nvSpPr>
          <p:cNvPr id="2084" name="Google Shape;2084;p10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300"/>
              </a:spcBef>
              <a:spcAft>
                <a:spcPts val="0"/>
              </a:spcAft>
              <a:buNone/>
            </a:pPr>
            <a:r>
              <a:rPr lang="en" sz="1800">
                <a:solidFill>
                  <a:srgbClr val="24292E"/>
                </a:solidFill>
                <a:latin typeface="Arial"/>
                <a:ea typeface="Arial"/>
                <a:cs typeface="Arial"/>
                <a:sym typeface="Arial"/>
              </a:rPr>
              <a:t>Using Governance Frameworks to Guide Policy Decisions</a:t>
            </a:r>
            <a:endParaRPr sz="1800"/>
          </a:p>
        </p:txBody>
      </p:sp>
      <p:sp>
        <p:nvSpPr>
          <p:cNvPr id="2085" name="Google Shape;2085;p109"/>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300"/>
              </a:spcBef>
              <a:spcAft>
                <a:spcPts val="0"/>
              </a:spcAft>
              <a:buNone/>
            </a:pPr>
            <a:r>
              <a:rPr lang="en" sz="1800">
                <a:solidFill>
                  <a:srgbClr val="24292E"/>
                </a:solidFill>
                <a:latin typeface="Arial"/>
                <a:ea typeface="Arial"/>
                <a:cs typeface="Arial"/>
                <a:sym typeface="Arial"/>
              </a:rPr>
              <a:t>Understanding Audit and Compliance</a:t>
            </a:r>
            <a:endParaRPr sz="1800"/>
          </a:p>
        </p:txBody>
      </p:sp>
      <p:sp>
        <p:nvSpPr>
          <p:cNvPr id="2086" name="Google Shape;2086;p109"/>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300"/>
              </a:spcBef>
              <a:spcAft>
                <a:spcPts val="0"/>
              </a:spcAft>
              <a:buNone/>
            </a:pPr>
            <a:r>
              <a:rPr lang="en" sz="1800">
                <a:solidFill>
                  <a:srgbClr val="24292E"/>
                </a:solidFill>
                <a:latin typeface="Arial"/>
                <a:ea typeface="Arial"/>
                <a:cs typeface="Arial"/>
                <a:sym typeface="Arial"/>
              </a:rPr>
              <a:t>Business Continuity Planning and Disaster Recovery</a:t>
            </a:r>
            <a:endParaRPr sz="1800"/>
          </a:p>
        </p:txBody>
      </p:sp>
      <p:sp>
        <p:nvSpPr>
          <p:cNvPr id="2087" name="Google Shape;2087;p10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300"/>
              </a:spcBef>
              <a:spcAft>
                <a:spcPts val="0"/>
              </a:spcAft>
              <a:buNone/>
            </a:pPr>
            <a:r>
              <a:rPr lang="en" sz="1800">
                <a:solidFill>
                  <a:srgbClr val="24292E"/>
                </a:solidFill>
                <a:latin typeface="Arial"/>
                <a:ea typeface="Arial"/>
                <a:cs typeface="Arial"/>
                <a:sym typeface="Arial"/>
              </a:rPr>
              <a:t>Developing BCP/DR Recommendations for an Organization</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110"/>
          <p:cNvSpPr txBox="1">
            <a:spLocks noGrp="1"/>
          </p:cNvSpPr>
          <p:nvPr>
            <p:ph type="title"/>
          </p:nvPr>
        </p:nvSpPr>
        <p:spPr>
          <a:xfrm>
            <a:off x="274350" y="1746150"/>
            <a:ext cx="8595300" cy="792300"/>
          </a:xfrm>
          <a:prstGeom prst="rect">
            <a:avLst/>
          </a:prstGeom>
        </p:spPr>
        <p:txBody>
          <a:bodyPr spcFirstLastPara="1" wrap="square" lIns="91425" tIns="91425" rIns="91425" bIns="91425" anchor="t" anchorCtr="0">
            <a:noAutofit/>
          </a:bodyPr>
          <a:lstStyle/>
          <a:p>
            <a:pPr marL="0" lvl="0" indent="0" algn="ctr" rtl="0">
              <a:lnSpc>
                <a:spcPct val="125000"/>
              </a:lnSpc>
              <a:spcBef>
                <a:spcPts val="1800"/>
              </a:spcBef>
              <a:spcAft>
                <a:spcPts val="0"/>
              </a:spcAft>
              <a:buClr>
                <a:schemeClr val="dk1"/>
              </a:buClr>
              <a:buSzPts val="1100"/>
              <a:buFont typeface="Arial"/>
              <a:buNone/>
            </a:pPr>
            <a:r>
              <a:rPr lang="en" b="1">
                <a:solidFill>
                  <a:srgbClr val="24292E"/>
                </a:solidFill>
                <a:latin typeface="Roboto"/>
                <a:ea typeface="Roboto"/>
                <a:cs typeface="Roboto"/>
                <a:sym typeface="Roboto"/>
              </a:rPr>
              <a:t>Codifying and Enforcing Behavior with </a:t>
            </a:r>
            <a:r>
              <a:rPr lang="en" b="1">
                <a:solidFill>
                  <a:srgbClr val="24292E"/>
                </a:solidFill>
                <a:highlight>
                  <a:srgbClr val="FFFF00"/>
                </a:highlight>
                <a:latin typeface="Roboto"/>
                <a:ea typeface="Roboto"/>
                <a:cs typeface="Roboto"/>
                <a:sym typeface="Roboto"/>
              </a:rPr>
              <a:t>Policies and Procedures</a:t>
            </a:r>
            <a:endParaRPr b="1">
              <a:solidFill>
                <a:srgbClr val="24292E"/>
              </a:solidFill>
              <a:highlight>
                <a:srgbClr val="FFFF00"/>
              </a:highlight>
              <a:latin typeface="Roboto"/>
              <a:ea typeface="Roboto"/>
              <a:cs typeface="Roboto"/>
              <a:sym typeface="Roboto"/>
            </a:endParaRPr>
          </a:p>
          <a:p>
            <a:pPr marL="0" lvl="0" indent="0" algn="ctr" rtl="0">
              <a:spcBef>
                <a:spcPts val="1200"/>
              </a:spcBef>
              <a:spcAft>
                <a:spcPts val="0"/>
              </a:spcAft>
              <a:buNone/>
            </a:pPr>
            <a:endParaRPr/>
          </a:p>
        </p:txBody>
      </p:sp>
      <p:sp>
        <p:nvSpPr>
          <p:cNvPr id="2093" name="Google Shape;2093;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094" name="Google Shape;2094;p11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11"/>
          <p:cNvSpPr txBox="1">
            <a:spLocks noGrp="1"/>
          </p:cNvSpPr>
          <p:nvPr>
            <p:ph type="title"/>
          </p:nvPr>
        </p:nvSpPr>
        <p:spPr>
          <a:xfrm>
            <a:off x="2517950" y="11148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i="1"/>
              <a:t>Review:</a:t>
            </a:r>
            <a:br>
              <a:rPr lang="en" b="1" i="1"/>
            </a:br>
            <a:br>
              <a:rPr lang="en" sz="1600"/>
            </a:br>
            <a:r>
              <a:rPr lang="en" sz="1600"/>
              <a:t>This week we developed </a:t>
            </a:r>
            <a:r>
              <a:rPr lang="en" sz="1600">
                <a:solidFill>
                  <a:srgbClr val="24292E"/>
                </a:solidFill>
              </a:rPr>
              <a:t>a training plan to improve </a:t>
            </a:r>
            <a:r>
              <a:rPr lang="en" sz="1600" i="1">
                <a:solidFill>
                  <a:srgbClr val="24292E"/>
                </a:solidFill>
              </a:rPr>
              <a:t>GeldCorp's</a:t>
            </a:r>
            <a:r>
              <a:rPr lang="en" sz="1600">
                <a:solidFill>
                  <a:srgbClr val="24292E"/>
                </a:solidFill>
              </a:rPr>
              <a:t> security culture. </a:t>
            </a:r>
            <a:endParaRPr sz="1600">
              <a:solidFill>
                <a:srgbClr val="24292E"/>
              </a:solidFill>
            </a:endParaRPr>
          </a:p>
          <a:p>
            <a:pPr marL="0" lvl="0" indent="0" algn="l" rtl="0">
              <a:spcBef>
                <a:spcPts val="0"/>
              </a:spcBef>
              <a:spcAft>
                <a:spcPts val="0"/>
              </a:spcAft>
              <a:buNone/>
            </a:pPr>
            <a:endParaRPr sz="1600">
              <a:solidFill>
                <a:srgbClr val="24292E"/>
              </a:solidFill>
            </a:endParaRPr>
          </a:p>
          <a:p>
            <a:pPr marL="0" lvl="0" indent="0" algn="l" rtl="0">
              <a:spcBef>
                <a:spcPts val="0"/>
              </a:spcBef>
              <a:spcAft>
                <a:spcPts val="0"/>
              </a:spcAft>
              <a:buNone/>
            </a:pPr>
            <a:r>
              <a:rPr lang="en" sz="1600">
                <a:solidFill>
                  <a:srgbClr val="24292E"/>
                </a:solidFill>
              </a:rPr>
              <a:t>This training plan was meant to protect the organization by changing employee </a:t>
            </a:r>
            <a:r>
              <a:rPr lang="en" sz="1600" i="1">
                <a:solidFill>
                  <a:srgbClr val="24292E"/>
                </a:solidFill>
              </a:rPr>
              <a:t>behavior</a:t>
            </a:r>
            <a:r>
              <a:rPr lang="en" sz="1600">
                <a:solidFill>
                  <a:srgbClr val="24292E"/>
                </a:solidFill>
              </a:rPr>
              <a:t>.</a:t>
            </a:r>
            <a:endParaRPr sz="1600">
              <a:solidFill>
                <a:srgbClr val="24292E"/>
              </a:solidFill>
            </a:endParaRPr>
          </a:p>
          <a:p>
            <a:pPr marL="0" lvl="0" indent="0" algn="l" rtl="0">
              <a:spcBef>
                <a:spcPts val="0"/>
              </a:spcBef>
              <a:spcAft>
                <a:spcPts val="0"/>
              </a:spcAft>
              <a:buNone/>
            </a:pPr>
            <a:endParaRPr sz="1600">
              <a:solidFill>
                <a:srgbClr val="24292E"/>
              </a:solidFill>
            </a:endParaRPr>
          </a:p>
          <a:p>
            <a:pPr marL="0" lvl="0" indent="0" algn="l" rtl="0">
              <a:lnSpc>
                <a:spcPct val="115000"/>
              </a:lnSpc>
              <a:spcBef>
                <a:spcPts val="300"/>
              </a:spcBef>
              <a:spcAft>
                <a:spcPts val="1200"/>
              </a:spcAft>
              <a:buNone/>
            </a:pPr>
            <a:r>
              <a:rPr lang="en" sz="1600">
                <a:solidFill>
                  <a:srgbClr val="24292E"/>
                </a:solidFill>
              </a:rPr>
              <a:t>It defined  the  </a:t>
            </a:r>
            <a:r>
              <a:rPr lang="en" sz="1600" b="1">
                <a:solidFill>
                  <a:srgbClr val="24292E"/>
                </a:solidFill>
              </a:rPr>
              <a:t>policy </a:t>
            </a:r>
            <a:r>
              <a:rPr lang="en" sz="1600">
                <a:solidFill>
                  <a:srgbClr val="24292E"/>
                </a:solidFill>
              </a:rPr>
              <a:t>or“right behavior”; i.e. what employees </a:t>
            </a:r>
            <a:r>
              <a:rPr lang="en" sz="1600" i="1">
                <a:solidFill>
                  <a:srgbClr val="24292E"/>
                </a:solidFill>
              </a:rPr>
              <a:t>should</a:t>
            </a:r>
            <a:r>
              <a:rPr lang="en" sz="1600">
                <a:solidFill>
                  <a:srgbClr val="24292E"/>
                </a:solidFill>
              </a:rPr>
              <a:t> do when faced with suspicious links</a:t>
            </a:r>
            <a:endParaRPr sz="1600"/>
          </a:p>
        </p:txBody>
      </p:sp>
      <p:sp>
        <p:nvSpPr>
          <p:cNvPr id="2100" name="Google Shape;2100;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101" name="Google Shape;2101;p11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1393</TotalTime>
  <Words>2028</Words>
  <Application>Microsoft Macintosh PowerPoint</Application>
  <PresentationFormat>On-screen Show (16:9)</PresentationFormat>
  <Paragraphs>355</Paragraphs>
  <Slides>48</Slides>
  <Notes>48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Roboto Mono</vt:lpstr>
      <vt:lpstr>Roboto Light</vt:lpstr>
      <vt:lpstr>Roboto</vt:lpstr>
      <vt:lpstr>Roboto Medium</vt:lpstr>
      <vt:lpstr>Arial</vt:lpstr>
      <vt:lpstr>Courier New</vt:lpstr>
      <vt:lpstr>Roboto Mono Medium</vt:lpstr>
      <vt:lpstr>Roboto Thin</vt:lpstr>
      <vt:lpstr>Simple Light</vt:lpstr>
      <vt:lpstr>Simple Light</vt:lpstr>
      <vt:lpstr>GRC Unit, Day 3</vt:lpstr>
      <vt:lpstr>What We’ve Covered So Far</vt:lpstr>
      <vt:lpstr>Governance, Compliance, Business Continuity Planning, and Disaster Recovery </vt:lpstr>
      <vt:lpstr>Governance and Compliance</vt:lpstr>
      <vt:lpstr>Knowledge of governance, compliance, and BCP/DR is crucial context for all security professionals, because most of security professionals work is mandated by governance policies and subject to compliance audits. </vt:lpstr>
      <vt:lpstr>Class Objectives</vt:lpstr>
      <vt:lpstr>Class Breakdown </vt:lpstr>
      <vt:lpstr>Codifying and Enforcing Behavior with Policies and Procedures </vt:lpstr>
      <vt:lpstr>Review:  This week we developed a training plan to improve GeldCorp's security culture.   This training plan was meant to protect the organization by changing employee behavior.  It defined  the  policy or“right behavior”; i.e. what employees should do when faced with suspicious links</vt:lpstr>
      <vt:lpstr>Policy &lt;&gt; Frameworks &lt;&gt; Compliance &lt;&gt; Audits</vt:lpstr>
      <vt:lpstr>Today’s Scenario</vt:lpstr>
      <vt:lpstr>Refresher on our GeldCorp Training Plan</vt:lpstr>
      <vt:lpstr>Business Goals Often Drive Policy Implementation</vt:lpstr>
      <vt:lpstr>Internal Objectives and Policy</vt:lpstr>
      <vt:lpstr>Password Policy </vt:lpstr>
      <vt:lpstr>This policy defines clear standards of behavior:   Administrators are expected to follow very specific rules with regard to their passwords, which their computers will enforce.   These rules are also specifically designed to achieve the goal of reducing the incidence of unauthorized root-level logins on Domain Controllers to 0.</vt:lpstr>
      <vt:lpstr>Password Policy Example (Part 1) </vt:lpstr>
      <vt:lpstr>Password Policy Example (Part 2) </vt:lpstr>
      <vt:lpstr>Password Policy Example (Part 3) </vt:lpstr>
      <vt:lpstr>15 minutes</vt:lpstr>
      <vt:lpstr>Your Turn: Password Policy</vt:lpstr>
      <vt:lpstr>Your Turn: Password Policy</vt:lpstr>
      <vt:lpstr>PowerPoint Presentation</vt:lpstr>
      <vt:lpstr>Using Frameworks to Guide Policy Development </vt:lpstr>
      <vt:lpstr>Internal Objectives and Policy</vt:lpstr>
      <vt:lpstr>Governance Frameworks</vt:lpstr>
      <vt:lpstr>SEC</vt:lpstr>
      <vt:lpstr>Rule 30 of Regulation S-P (Safeguard Rule)</vt:lpstr>
      <vt:lpstr>Regulation S-AM (August 2009)</vt:lpstr>
      <vt:lpstr>Disclosure Guidance (October 2011)</vt:lpstr>
      <vt:lpstr>Regulation S-ID (April 2013)</vt:lpstr>
      <vt:lpstr>Cybersecurity Regulation Blueprint (April 15 2014)</vt:lpstr>
      <vt:lpstr>Common Governance Frameworks</vt:lpstr>
      <vt:lpstr>GDPR</vt:lpstr>
      <vt:lpstr>HIPAA</vt:lpstr>
      <vt:lpstr>PCI</vt:lpstr>
      <vt:lpstr>Frameworks mostly describe which policies organizations should have in place, but do not specify how they should implement them.  A business's internal policies document how they choose to implement these mandates  </vt:lpstr>
      <vt:lpstr>15 minutes</vt:lpstr>
      <vt:lpstr>Compliance and Audit </vt:lpstr>
      <vt:lpstr>Compliance and Audits</vt:lpstr>
      <vt:lpstr>Performing an Audit</vt:lpstr>
      <vt:lpstr>15 minutes</vt:lpstr>
      <vt:lpstr>Contingency Planning for  Business Continuity  and  Disaster Recovery </vt:lpstr>
      <vt:lpstr>Preparing for Breaches</vt:lpstr>
      <vt:lpstr>BCP/DR Plans Typically Involve the Following:</vt:lpstr>
      <vt:lpstr>PowerPoint Presentation</vt:lpstr>
      <vt:lpstr>1hr 30 minutes</vt:lpstr>
      <vt:lpstr> Presentation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GRC Unit, Day 3</dc:title>
  <cp:lastModifiedBy>Michael Bermingham</cp:lastModifiedBy>
  <cp:revision>1</cp:revision>
  <dcterms:modified xsi:type="dcterms:W3CDTF">2019-08-10T16:56:15Z</dcterms:modified>
</cp:coreProperties>
</file>